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rchivo Black" charset="1" panose="020B0A03020202020B04"/>
      <p:regular r:id="rId21"/>
    </p:embeddedFont>
    <p:embeddedFont>
      <p:font typeface="Open Sans 1 Bold" charset="1" panose="020B0806030504020204"/>
      <p:regular r:id="rId22"/>
    </p:embeddedFont>
    <p:embeddedFont>
      <p:font typeface="Open Sans 1" charset="1" panose="020B0606030504020204"/>
      <p:regular r:id="rId23"/>
    </p:embeddedFont>
    <p:embeddedFont>
      <p:font typeface="Open Sans 2 Bold" charset="1" panose="020B0806030504020204"/>
      <p:regular r:id="rId27"/>
    </p:embeddedFont>
    <p:embeddedFont>
      <p:font typeface="Open Sans 2" charset="1" panose="020B0606030504020204"/>
      <p:regular r:id="rId28"/>
    </p:embeddedFont>
    <p:embeddedFont>
      <p:font typeface="Open Sans 2 Ultra-Bold" charset="1" panose="00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fonts/font27.fntdata" Type="http://schemas.openxmlformats.org/officeDocument/2006/relationships/font"/><Relationship Id="rId28" Target="fonts/font28.fntdata" Type="http://schemas.openxmlformats.org/officeDocument/2006/relationships/font"/><Relationship Id="rId29" Target="notesSlides/notesSlide2.xml" Type="http://schemas.openxmlformats.org/officeDocument/2006/relationships/notesSlide"/><Relationship Id="rId3" Target="viewProps.xml" Type="http://schemas.openxmlformats.org/officeDocument/2006/relationships/viewProps"/><Relationship Id="rId30" Target="notesSlides/notesSlide3.xml" Type="http://schemas.openxmlformats.org/officeDocument/2006/relationships/notesSlide"/><Relationship Id="rId31" Target="fonts/font31.fntdata" Type="http://schemas.openxmlformats.org/officeDocument/2006/relationships/font"/><Relationship Id="rId32" Target="notesSlides/notesSlide4.xml" Type="http://schemas.openxmlformats.org/officeDocument/2006/relationships/notesSlide"/><Relationship Id="rId33" Target="notesSlides/notesSlide5.xml" Type="http://schemas.openxmlformats.org/officeDocument/2006/relationships/notesSlide"/><Relationship Id="rId34" Target="notesSlides/notesSlide6.xml" Type="http://schemas.openxmlformats.org/officeDocument/2006/relationships/notesSlide"/><Relationship Id="rId35" Target="notesSlides/notesSlide7.xml" Type="http://schemas.openxmlformats.org/officeDocument/2006/relationships/notesSlide"/><Relationship Id="rId36" Target="notesSlides/notesSlide8.xml" Type="http://schemas.openxmlformats.org/officeDocument/2006/relationships/notesSlide"/><Relationship Id="rId37" Target="notesSlides/notesSlide9.xml" Type="http://schemas.openxmlformats.org/officeDocument/2006/relationships/notesSlide"/><Relationship Id="rId38" Target="notesSlides/notesSlide10.xml" Type="http://schemas.openxmlformats.org/officeDocument/2006/relationships/notesSlide"/><Relationship Id="rId39" Target="notesSlides/notesSlide11.xml" Type="http://schemas.openxmlformats.org/officeDocument/2006/relationships/notesSlide"/><Relationship Id="rId4" Target="theme/theme1.xml" Type="http://schemas.openxmlformats.org/officeDocument/2006/relationships/theme"/><Relationship Id="rId40" Target="notesSlides/notesSlide12.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Las violaciones de datos de salud no solo son las más comunes, sino también las más costosas, aumentando un 53.3% desde 2020. Cada brecha de seguridad impacta la confianza del paciente y subraya la necesidad urgente de soluciones confiables como SafeHealthAI.</a:t>
            </a:r>
          </a:p>
          <a:p>
            <a:r>
              <a:rPr lang="en-US"/>
              <a:t/>
            </a:r>
          </a:p>
          <a:p>
            <a:r>
              <a:rPr lang="en-US"/>
              <a:t>Nuestra propuesta surge como una respuesta esencial en un sector que necesita recuperar la confianza y proteger cada dato, cada vida.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el futuro, SafeHealthAI integrará Azure Sentinel para implementar una supervisión avanzada de seguridad con capacidad de detección y respuesta automática ante incidentes.</a:t>
            </a:r>
          </a:p>
          <a:p>
            <a:r>
              <a:rPr lang="en-US"/>
              <a:t>Ademas La integración futura de Azure Purview permitirá una clasificación y protección más precisa de la información sensible, con políticas avanzadas de prevención de pérdida de datos. Aplicando políticas de DLP  para prevenir su acceso o transferencia no autorizada y reforzando el cumplimiento normativo.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 equipo del SafeHealthAI se despide agradeciendo e invitandolos a reflexionar sobre nuestra propuesta...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 solo se trata de tecnología; es esperanza y seguridad en cada diagnóstico. Imaginen un futuro donde SafeHealthAI sea el estándar en cada centro de salud de Latinoamérica, empoderando a médicos y protegiendo a pacientes.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Imagina esto: Héctor, un abuelo de 65 años que vive en una pequeña ciudad latinoamericana, lejos de los grandes centros médicos. Un día, después de una cita de rutina, recibe la llamada de su médica. Hay algunos resultados que necesitan atención, pero los diagnósticos adicionales podrían tomar semanas. La ansiedad crece, y cada día se vuelve una espera interminable para él y su familia.</a:t>
            </a:r>
          </a:p>
          <a:p>
            <a:r>
              <a:rPr lang="en-US"/>
              <a:t/>
            </a:r>
          </a:p>
          <a:p>
            <a:r>
              <a:rPr lang="en-US"/>
              <a:t>Pero hoy, gracias a SafeHealthAI, la historia es diferente. En lugar de semanas de incertidumbre, su médica accede al expediente de Héctor en segundos. La plataforma no solo almacena sus registros, sino que ya ha analizado los datos clínicos y ha generado una predicción basada en un extenso historial de diagnósticos médicos similares. SafeHealthAI ofrece una evaluación preliminar al instante y recomienda un tratamiento que puede empezar de inmediato. La espera y el temor se disipan.</a:t>
            </a:r>
          </a:p>
          <a:p>
            <a:r>
              <a:rPr lang="en-US"/>
              <a:t/>
            </a:r>
          </a:p>
          <a:p>
            <a:r>
              <a:rPr lang="en-US"/>
              <a:t>Para Héctor, SafeHealthAI significa mucho más que tecnología; es tranquilidad, seguridad, y quizás, una vida salvada. Y para su médica, es una herramienta que transforma su trabajo: le permite tomar decisiones informadas de manera ágil y confiable, con el respaldo de una inteligencia artificial robusta y segura.</a:t>
            </a:r>
          </a:p>
          <a:p>
            <a:r>
              <a:rPr lang="en-US"/>
              <a:t/>
            </a:r>
          </a:p>
          <a:p>
            <a:r>
              <a:rPr lang="en-US"/>
              <a:t>Cada día, en clínicas de todo tipo, SafeHealthAI hace posible estas historias. No solo es una solución; es un cambio profundo en la manera en que cuidamos y protegemos la salud. Estamos brindando esperanza, restaurando la confianza y haciendo la salud más accesible para todos."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el mundo de la salud, cada segundo cuenta. Los médicos enfrentan enormes desafíos en la gestión de datos médicos y toma de decisiones, con riesgos latentes para la privacidad y precisión de los diagnósticos.</a:t>
            </a:r>
          </a:p>
          <a:p>
            <a:r>
              <a:rPr lang="en-US"/>
              <a:t/>
            </a:r>
          </a:p>
          <a:p>
            <a:r>
              <a:rPr lang="en-US"/>
              <a:t>Nuestro aplicativo web busca</a:t>
            </a:r>
          </a:p>
          <a:p>
            <a:r>
              <a:rPr lang="en-US"/>
              <a:t>Reducir el tiempo de diagnóstico y de hospitalización no planificada.</a:t>
            </a:r>
          </a:p>
          <a:p>
            <a:r>
              <a:rPr lang="en-US"/>
              <a:t>Mejora de la seguridad y privacidad, lo que recupera la confianza del paciente.</a:t>
            </a:r>
          </a:p>
          <a:p>
            <a:r>
              <a:rPr lang="en-US"/>
              <a:t>Optimizar el trabajo médico al reducir tareas administrativas y permitir decisiones basadas en datos.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SafeHealthAI es una plataforma integral que utiliza IA para análisis predictivo de diagnósticos en tiempo real, asegurando el cumplimiento de normas como HIPAA y GDPR. Ofrecemos una interfaz de visualización interactiva que brinda soporte confiable tanto a médicos como a analistas.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Componentes Principales:</a:t>
            </a:r>
          </a:p>
          <a:p>
            <a:r>
              <a:rPr lang="en-US"/>
              <a:t>Ingesta de datos con Azure Functions y Event Grid.</a:t>
            </a:r>
          </a:p>
          <a:p>
            <a:r>
              <a:rPr lang="en-US"/>
              <a:t>Almacenamiento seguro con Azure Storage Account y SQL Database.</a:t>
            </a:r>
          </a:p>
          <a:p>
            <a:r>
              <a:rPr lang="en-US"/>
              <a:t>Análisis predictivo con Azure Machine Learning.</a:t>
            </a:r>
          </a:p>
          <a:p>
            <a:r>
              <a:rPr lang="en-US"/>
              <a:t>Visualización de datos con Power BI.</a:t>
            </a:r>
          </a:p>
          <a:p>
            <a:r>
              <a:rPr lang="en-US"/>
              <a:t>Interfaz interactiva con el Health Bot, el dashboard y la administración.</a:t>
            </a:r>
          </a:p>
          <a:p>
            <a:r>
              <a:rPr lang="en-US"/>
              <a:t>Azure Health Bot y Copilot Studio: Gestión de consultas en lenguaje natural.</a:t>
            </a:r>
          </a:p>
          <a:p>
            <a:r>
              <a:rPr lang="en-US"/>
              <a:t/>
            </a:r>
          </a:p>
          <a:p>
            <a:r>
              <a:rPr lang="en-US"/>
              <a:t>Además:</a:t>
            </a:r>
          </a:p>
          <a:p>
            <a:r>
              <a:rPr lang="en-US"/>
              <a:t>todos los datos están cifrados mediante Azure SQL Database, Azure Storage y TLS para datos en tránsito.</a:t>
            </a:r>
          </a:p>
          <a:p>
            <a:r>
              <a:rPr lang="en-US"/>
              <a:t>Protegiendo la información contra accesos no autorizados.</a:t>
            </a:r>
          </a:p>
          <a:p>
            <a:r>
              <a:rPr lang="en-US"/>
              <a:t> implementación de RBAC con permisos específicos para diferentes tipos de usuarios (Médicos, Administradores, Pacientes). Limitando el acceso siguiendo el principio de mínimo privilegio.</a:t>
            </a:r>
          </a:p>
          <a:p>
            <a:r>
              <a:rPr lang="en-US"/>
              <a:t/>
            </a:r>
          </a:p>
          <a:p>
            <a:r>
              <a:rPr lang="en-US"/>
              <a:t>Explica las políticas de retención en Azure Blob Storage y SQL Database para eliminar datos médicos automáticamente tras un período específico. Para Cumplir con HIPAA (min 6 años) respecto al tiempo de retención de datos.</a:t>
            </a:r>
          </a:p>
          <a:p>
            <a:r>
              <a:rPr lang="en-US"/>
              <a:t/>
            </a:r>
          </a:p>
          <a:p>
            <a:r>
              <a:rPr lang="en-US"/>
              <a:t>Azure Monitor registra todas las actividades para auditoría y seguridad, utilizando Azure Log Analytics. Detectando anomalías y cumpliendo con los requisitos de auditoría.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Pasamos a la demo del aplicativo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Diversidad de datos de entrenamiento: Asegura que los datos reflejen una variedad de perfiles y condiciones, evitando sesgos en los diagnósticos.</a:t>
            </a:r>
          </a:p>
          <a:p>
            <a:r>
              <a:rPr lang="en-US"/>
              <a:t>Revisión continua: Evalúa regularmente los modelos para detectar y corregir sesgos que puedan surgir.</a:t>
            </a:r>
          </a:p>
          <a:p>
            <a:r>
              <a:rPr lang="en-US"/>
              <a:t>Transparencia en el Chatbot y Dashboard: Proporciona explicaciones claras para cada recomendación del sistema, ayudando a médicos y pacientes a entender los resultados.</a:t>
            </a:r>
          </a:p>
          <a:p>
            <a:r>
              <a:rPr lang="en-US"/>
              <a:t/>
            </a:r>
          </a:p>
          <a:p>
            <a:r>
              <a:rPr lang="en-US"/>
              <a:t>Pruebas de rendimiento: Realiza evaluaciones periódicas para verificar la precisión y eficiencia de los modelos.</a:t>
            </a:r>
          </a:p>
          <a:p>
            <a:r>
              <a:rPr lang="en-US"/>
              <a:t>Alertas de seguridad y rendimiento: Notificaciones inmediatas para cualquier actividad sospechosa o degradación en el rendimiento del sistema.</a:t>
            </a:r>
          </a:p>
          <a:p>
            <a:r>
              <a:rPr lang="en-US"/>
              <a:t>Autenticación segura y multifactor: Implementa autenticación de múltiples factores para acceso a información sensible, fortaleciendo la seguridad en cada acceso.</a:t>
            </a:r>
          </a:p>
          <a:p>
            <a:r>
              <a:rPr lang="en-US"/>
              <a:t/>
            </a:r>
          </a:p>
          <a:p>
            <a:r>
              <a:rPr lang="en-US"/>
              <a:t/>
            </a:r>
          </a:p>
          <a:p>
            <a:r>
              <a:rPr lang="en-US"/>
              <a:t>Consentimiento explícito de usuario: Solicita el consentimiento del usuario antes de procesar o analizar sus datos.</a:t>
            </a:r>
          </a:p>
          <a:p>
            <a:r>
              <a:rPr lang="en-US"/>
              <a:t>Cifrado de datos en tránsito y en reposo: Utiliza TLS y cifrado en Azure SQL y Storage para proteger la información en todo momento.</a:t>
            </a:r>
          </a:p>
          <a:p>
            <a:r>
              <a:rPr lang="en-US"/>
              <a:t>Control de acceso granular: Define roles específicos y permisos para asegurar que solo el personal autorizado tenga acceso a los datos.</a:t>
            </a:r>
          </a:p>
          <a:p>
            <a:r>
              <a:rPr lang="en-US"/>
              <a:t>Derechos de usuario: Facilita el acceso, rectificación y eliminación de datos personales, cumpliendo con las normativas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Interfaz accesible: Diseñada para usuarios con diversas capacidades, facilitando la navegación y comprensión de la plataforma.</a:t>
            </a:r>
          </a:p>
          <a:p>
            <a:r>
              <a:rPr lang="en-US"/>
              <a:t>Opciones multilingües: Soporte en múltiples idiomas para asegurar que SafeHealthAI sea útil y comprensible para una variedad de usuarios en toda Latinoamérica.</a:t>
            </a:r>
          </a:p>
          <a:p>
            <a:r>
              <a:rPr lang="en-US"/>
              <a:t>Adaptabilidad a distintos niveles de habilidad: Permite que usuarios con distintos niveles de experiencia tecnológica interactúen con la plataforma, garantizando que todos puedan beneficiarse de sus capacidades.</a:t>
            </a:r>
          </a:p>
          <a:p>
            <a:r>
              <a:rPr lang="en-US"/>
              <a:t/>
            </a:r>
          </a:p>
          <a:p>
            <a:r>
              <a:rPr lang="en-US"/>
              <a:t>Explicabilidad de la IA: Cada recomendación generada por la IA es explicada de manera clara para que los médicos o usuarios puedan entender los fundamentos detrás de los diagnósticos y predicciones.</a:t>
            </a:r>
          </a:p>
          <a:p>
            <a:r>
              <a:rPr lang="en-US"/>
              <a:t>Historial de actividades: Registro completo de todas las acciones realizadas en la plataforma, proporcionando trazabilidad y responsabilidad en el uso de datos.</a:t>
            </a:r>
          </a:p>
          <a:p>
            <a:r>
              <a:rPr lang="en-US"/>
              <a:t>Consentimiento informado: Solicita el consentimiento explícito de los usuarios para el procesamiento de sus datos, cumpliendo con las normativas de privacidad y brindando transparencia en cada paso.</a:t>
            </a:r>
          </a:p>
          <a:p>
            <a:r>
              <a:rPr lang="en-US"/>
              <a:t/>
            </a:r>
          </a:p>
          <a:p>
            <a:r>
              <a:rPr lang="en-US"/>
              <a:t>Monitoreo y auditoría continuos: Revisión constante de los accesos y actividades dentro de la plataforma para asegurar el cumplimiento de las políticas de seguridad y privacidad.</a:t>
            </a:r>
          </a:p>
          <a:p>
            <a:r>
              <a:rPr lang="en-US"/>
              <a:t>Proceso de revisión y ajuste del modelo: Evaluación y mejora periódica de los modelos de IA para mantener la precisión y reducir posibles sesgos.</a:t>
            </a:r>
          </a:p>
          <a:p>
            <a:r>
              <a:rPr lang="en-US"/>
              <a:t>Capacitación y soporte: Programa de capacitación para usuarios y profesionales, asegurando que el personal entienda y utilice SafeHealthAI de manera responsable y ética.</a:t>
            </a:r>
          </a:p>
          <a:p>
            <a:r>
              <a:rPr lang="en-US"/>
              <a:t>Documentación y políticas claras: Documentación completa sobre el funcionamiento de la IA y las políticas de uso, facilitando el acceso a la información necesaria para el cumplimiento de normativas.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Nuestro objetivo es escalar SafeHealthAI para cubrir más condiciones médicas y ampliar el soporte para dispositivos médicos como wearables. Además, expandiremos el soporte a más plataformas, aumentando su accesibilidad.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5.jpeg" Type="http://schemas.openxmlformats.org/officeDocument/2006/relationships/image"/><Relationship Id="rId4" Target="../media/image16.jpeg" Type="http://schemas.openxmlformats.org/officeDocument/2006/relationships/image"/><Relationship Id="rId5" Target="../media/image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jpe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9.jpeg" Type="http://schemas.openxmlformats.org/officeDocument/2006/relationships/image"/><Relationship Id="rId4" Target="../media/image20.jpe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jpeg" Type="http://schemas.openxmlformats.org/officeDocument/2006/relationships/image"/><Relationship Id="rId8" Target="../media/image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jpe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6.jpeg" Type="http://schemas.openxmlformats.org/officeDocument/2006/relationships/image"/><Relationship Id="rId4" Target="https://www.idtheftcenter.org/wp-content/uploads/2024/01/ITRC_2023-Annual-Data-Breach-Report.pdf" TargetMode="External" Type="http://schemas.openxmlformats.org/officeDocument/2006/relationships/hyperlink"/><Relationship Id="rId5"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jpeg" Type="http://schemas.openxmlformats.org/officeDocument/2006/relationships/image"/><Relationship Id="rId4"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8.jpeg" Type="http://schemas.openxmlformats.org/officeDocument/2006/relationships/image"/><Relationship Id="rId4" Target="../media/image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9.png" Type="http://schemas.openxmlformats.org/officeDocument/2006/relationships/image"/><Relationship Id="rId4" Target="../media/image10.png" Type="http://schemas.openxmlformats.org/officeDocument/2006/relationships/image"/><Relationship Id="rId5" Target="../media/image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1.png" Type="http://schemas.openxmlformats.org/officeDocument/2006/relationships/image"/><Relationship Id="rId4" Target="../media/image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jpeg" Type="http://schemas.openxmlformats.org/officeDocument/2006/relationships/image"/><Relationship Id="rId4"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534645" cy="1425738"/>
          </a:xfrm>
        </p:grpSpPr>
        <p:sp>
          <p:nvSpPr>
            <p:cNvPr name="Freeform 3" id="3"/>
            <p:cNvSpPr/>
            <p:nvPr/>
          </p:nvSpPr>
          <p:spPr>
            <a:xfrm flipH="true" flipV="false" rot="0">
              <a:off x="0" y="0"/>
              <a:ext cx="2534645" cy="1425738"/>
            </a:xfrm>
            <a:custGeom>
              <a:avLst/>
              <a:gdLst/>
              <a:ahLst/>
              <a:cxnLst/>
              <a:rect r="r" b="b" t="t" l="l"/>
              <a:pathLst>
                <a:path h="1425738" w="2534645">
                  <a:moveTo>
                    <a:pt x="2534645" y="0"/>
                  </a:moveTo>
                  <a:lnTo>
                    <a:pt x="0" y="0"/>
                  </a:lnTo>
                  <a:lnTo>
                    <a:pt x="0" y="1425738"/>
                  </a:lnTo>
                  <a:lnTo>
                    <a:pt x="2534645" y="1425738"/>
                  </a:lnTo>
                  <a:close/>
                </a:path>
              </a:pathLst>
            </a:custGeom>
            <a:blipFill>
              <a:blip r:embed="rId2"/>
              <a:stretch>
                <a:fillRect l="-17912" t="0" r="-17912" b="-20230"/>
              </a:stretch>
            </a:blipFill>
          </p:spPr>
        </p:sp>
      </p:grpSp>
      <p:grpSp>
        <p:nvGrpSpPr>
          <p:cNvPr name="Group 4" id="4"/>
          <p:cNvGrpSpPr/>
          <p:nvPr/>
        </p:nvGrpSpPr>
        <p:grpSpPr>
          <a:xfrm rot="0">
            <a:off x="1028700" y="2547192"/>
            <a:ext cx="13348478" cy="4796064"/>
            <a:chOff x="0" y="0"/>
            <a:chExt cx="1440001" cy="517388"/>
          </a:xfrm>
        </p:grpSpPr>
        <p:sp>
          <p:nvSpPr>
            <p:cNvPr name="Freeform 5" id="5"/>
            <p:cNvSpPr/>
            <p:nvPr/>
          </p:nvSpPr>
          <p:spPr>
            <a:xfrm flipH="false" flipV="false" rot="0">
              <a:off x="0" y="0"/>
              <a:ext cx="1440001" cy="517388"/>
            </a:xfrm>
            <a:custGeom>
              <a:avLst/>
              <a:gdLst/>
              <a:ahLst/>
              <a:cxnLst/>
              <a:rect r="r" b="b" t="t" l="l"/>
              <a:pathLst>
                <a:path h="517388" w="1440001">
                  <a:moveTo>
                    <a:pt x="20879" y="0"/>
                  </a:moveTo>
                  <a:lnTo>
                    <a:pt x="1419121" y="0"/>
                  </a:lnTo>
                  <a:cubicBezTo>
                    <a:pt x="1424659" y="0"/>
                    <a:pt x="1429970" y="2200"/>
                    <a:pt x="1433885" y="6115"/>
                  </a:cubicBezTo>
                  <a:cubicBezTo>
                    <a:pt x="1437801" y="10031"/>
                    <a:pt x="1440001" y="15342"/>
                    <a:pt x="1440001" y="20879"/>
                  </a:cubicBezTo>
                  <a:lnTo>
                    <a:pt x="1440001" y="496508"/>
                  </a:lnTo>
                  <a:cubicBezTo>
                    <a:pt x="1440001" y="508040"/>
                    <a:pt x="1430653" y="517388"/>
                    <a:pt x="1419121" y="517388"/>
                  </a:cubicBezTo>
                  <a:lnTo>
                    <a:pt x="20879" y="517388"/>
                  </a:lnTo>
                  <a:cubicBezTo>
                    <a:pt x="9348" y="517388"/>
                    <a:pt x="0" y="508040"/>
                    <a:pt x="0" y="496508"/>
                  </a:cubicBezTo>
                  <a:lnTo>
                    <a:pt x="0" y="20879"/>
                  </a:lnTo>
                  <a:cubicBezTo>
                    <a:pt x="0" y="9348"/>
                    <a:pt x="9348" y="0"/>
                    <a:pt x="20879" y="0"/>
                  </a:cubicBezTo>
                  <a:close/>
                </a:path>
              </a:pathLst>
            </a:custGeom>
            <a:gradFill rotWithShape="true">
              <a:gsLst>
                <a:gs pos="0">
                  <a:srgbClr val="1D1E50">
                    <a:alpha val="81000"/>
                  </a:srgbClr>
                </a:gs>
                <a:gs pos="100000">
                  <a:srgbClr val="3C9FC4">
                    <a:alpha val="81000"/>
                  </a:srgbClr>
                </a:gs>
              </a:gsLst>
              <a:lin ang="0"/>
            </a:gradFill>
            <a:ln cap="rnd">
              <a:noFill/>
              <a:prstDash val="sysDot"/>
              <a:round/>
            </a:ln>
          </p:spPr>
        </p:sp>
        <p:sp>
          <p:nvSpPr>
            <p:cNvPr name="TextBox 6" id="6"/>
            <p:cNvSpPr txBox="true"/>
            <p:nvPr/>
          </p:nvSpPr>
          <p:spPr>
            <a:xfrm>
              <a:off x="0" y="19050"/>
              <a:ext cx="1440001" cy="498338"/>
            </a:xfrm>
            <a:prstGeom prst="rect">
              <a:avLst/>
            </a:prstGeom>
          </p:spPr>
          <p:txBody>
            <a:bodyPr anchor="ctr" rtlCol="false" tIns="50800" lIns="50800" bIns="50800" rIns="50800"/>
            <a:lstStyle/>
            <a:p>
              <a:pPr algn="ctr">
                <a:lnSpc>
                  <a:spcPts val="2089"/>
                </a:lnSpc>
              </a:pPr>
            </a:p>
          </p:txBody>
        </p:sp>
      </p:grpSp>
      <p:grpSp>
        <p:nvGrpSpPr>
          <p:cNvPr name="Group 7" id="7"/>
          <p:cNvGrpSpPr/>
          <p:nvPr/>
        </p:nvGrpSpPr>
        <p:grpSpPr>
          <a:xfrm rot="0">
            <a:off x="15443330" y="8652977"/>
            <a:ext cx="1815970" cy="605323"/>
            <a:chOff x="0" y="0"/>
            <a:chExt cx="2421294" cy="807098"/>
          </a:xfrm>
        </p:grpSpPr>
        <p:grpSp>
          <p:nvGrpSpPr>
            <p:cNvPr name="Group 8" id="8"/>
            <p:cNvGrpSpPr/>
            <p:nvPr/>
          </p:nvGrpSpPr>
          <p:grpSpPr>
            <a:xfrm rot="0">
              <a:off x="0" y="0"/>
              <a:ext cx="1614196" cy="807098"/>
              <a:chOff x="0" y="0"/>
              <a:chExt cx="812800" cy="406400"/>
            </a:xfrm>
          </p:grpSpPr>
          <p:sp>
            <p:nvSpPr>
              <p:cNvPr name="Freeform 9" id="9"/>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name="TextBox 10" id="10"/>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1" id="11"/>
            <p:cNvGrpSpPr/>
            <p:nvPr/>
          </p:nvGrpSpPr>
          <p:grpSpPr>
            <a:xfrm rot="0">
              <a:off x="1614196" y="0"/>
              <a:ext cx="807098" cy="807098"/>
              <a:chOff x="0" y="0"/>
              <a:chExt cx="406400" cy="406400"/>
            </a:xfrm>
          </p:grpSpPr>
          <p:sp>
            <p:nvSpPr>
              <p:cNvPr name="Freeform 12" id="12"/>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3" id="13"/>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4" id="14"/>
          <p:cNvSpPr/>
          <p:nvPr/>
        </p:nvSpPr>
        <p:spPr>
          <a:xfrm flipH="false" flipV="false" rot="0">
            <a:off x="1686229" y="4750514"/>
            <a:ext cx="1741242" cy="2018195"/>
          </a:xfrm>
          <a:custGeom>
            <a:avLst/>
            <a:gdLst/>
            <a:ahLst/>
            <a:cxnLst/>
            <a:rect r="r" b="b" t="t" l="l"/>
            <a:pathLst>
              <a:path h="2018195" w="1741242">
                <a:moveTo>
                  <a:pt x="0" y="0"/>
                </a:moveTo>
                <a:lnTo>
                  <a:pt x="1741242" y="0"/>
                </a:lnTo>
                <a:lnTo>
                  <a:pt x="1741242" y="2018196"/>
                </a:lnTo>
                <a:lnTo>
                  <a:pt x="0" y="2018196"/>
                </a:lnTo>
                <a:lnTo>
                  <a:pt x="0" y="0"/>
                </a:lnTo>
                <a:close/>
              </a:path>
            </a:pathLst>
          </a:custGeom>
          <a:blipFill>
            <a:blip r:embed="rId3"/>
            <a:stretch>
              <a:fillRect l="0" t="0" r="0" b="0"/>
            </a:stretch>
          </a:blipFill>
        </p:spPr>
      </p:sp>
      <p:sp>
        <p:nvSpPr>
          <p:cNvPr name="TextBox 15" id="15"/>
          <p:cNvSpPr txBox="true"/>
          <p:nvPr/>
        </p:nvSpPr>
        <p:spPr>
          <a:xfrm rot="0">
            <a:off x="1686229" y="3111827"/>
            <a:ext cx="11823689" cy="1362873"/>
          </a:xfrm>
          <a:prstGeom prst="rect">
            <a:avLst/>
          </a:prstGeom>
        </p:spPr>
        <p:txBody>
          <a:bodyPr anchor="t" rtlCol="false" tIns="0" lIns="0" bIns="0" rIns="0">
            <a:spAutoFit/>
          </a:bodyPr>
          <a:lstStyle/>
          <a:p>
            <a:pPr algn="l" marL="0" indent="0" lvl="0">
              <a:lnSpc>
                <a:spcPts val="5216"/>
              </a:lnSpc>
            </a:pPr>
            <a:r>
              <a:rPr lang="en-US" sz="5164" spc="103">
                <a:solidFill>
                  <a:srgbClr val="FFFFFF"/>
                </a:solidFill>
                <a:latin typeface="Archivo Black"/>
                <a:ea typeface="Archivo Black"/>
                <a:cs typeface="Archivo Black"/>
                <a:sym typeface="Archivo Black"/>
              </a:rPr>
              <a:t>INNOVATION CHALLENGE OCTUBRE 2024</a:t>
            </a:r>
          </a:p>
        </p:txBody>
      </p:sp>
      <p:sp>
        <p:nvSpPr>
          <p:cNvPr name="TextBox 16" id="16"/>
          <p:cNvSpPr txBox="true"/>
          <p:nvPr/>
        </p:nvSpPr>
        <p:spPr>
          <a:xfrm rot="0">
            <a:off x="3676539" y="4945224"/>
            <a:ext cx="10466177" cy="1628775"/>
          </a:xfrm>
          <a:prstGeom prst="rect">
            <a:avLst/>
          </a:prstGeom>
        </p:spPr>
        <p:txBody>
          <a:bodyPr anchor="t" rtlCol="false" tIns="0" lIns="0" bIns="0" rIns="0">
            <a:spAutoFit/>
          </a:bodyPr>
          <a:lstStyle/>
          <a:p>
            <a:pPr algn="l" marL="0" indent="0" lvl="0">
              <a:lnSpc>
                <a:spcPts val="4319"/>
              </a:lnSpc>
              <a:spcBef>
                <a:spcPct val="0"/>
              </a:spcBef>
            </a:pPr>
            <a:r>
              <a:rPr lang="en-US" b="true" sz="3599" spc="179">
                <a:solidFill>
                  <a:srgbClr val="CC8946"/>
                </a:solidFill>
                <a:latin typeface="Open Sans 1 Bold"/>
                <a:ea typeface="Open Sans 1 Bold"/>
                <a:cs typeface="Open Sans 1 Bold"/>
                <a:sym typeface="Open Sans 1 Bold"/>
              </a:rPr>
              <a:t>Aplicativo web con asistente Virtual Médico, Análisis Predictivo y Protección Dinámica de Datos</a:t>
            </a:r>
          </a:p>
        </p:txBody>
      </p:sp>
      <p:sp>
        <p:nvSpPr>
          <p:cNvPr name="TextBox 17" id="17"/>
          <p:cNvSpPr txBox="true"/>
          <p:nvPr/>
        </p:nvSpPr>
        <p:spPr>
          <a:xfrm rot="0">
            <a:off x="1686229" y="8775019"/>
            <a:ext cx="7949973" cy="638810"/>
          </a:xfrm>
          <a:prstGeom prst="rect">
            <a:avLst/>
          </a:prstGeom>
        </p:spPr>
        <p:txBody>
          <a:bodyPr anchor="t" rtlCol="false" tIns="0" lIns="0" bIns="0" rIns="0">
            <a:spAutoFit/>
          </a:bodyPr>
          <a:lstStyle/>
          <a:p>
            <a:pPr algn="l" marL="0" indent="0" lvl="0">
              <a:lnSpc>
                <a:spcPts val="2529"/>
              </a:lnSpc>
              <a:spcBef>
                <a:spcPct val="0"/>
              </a:spcBef>
            </a:pPr>
            <a:r>
              <a:rPr lang="en-US" b="true" sz="2299" spc="45">
                <a:solidFill>
                  <a:srgbClr val="DAEFFA"/>
                </a:solidFill>
                <a:latin typeface="Open Sans 1 Bold"/>
                <a:ea typeface="Open Sans 1 Bold"/>
                <a:cs typeface="Open Sans 1 Bold"/>
                <a:sym typeface="Open Sans 1 Bold"/>
              </a:rPr>
              <a:t>"La plataforma que empodera al médico y protege al paciente"</a:t>
            </a:r>
          </a:p>
        </p:txBody>
      </p:sp>
      <p:grpSp>
        <p:nvGrpSpPr>
          <p:cNvPr name="Group 18" id="18"/>
          <p:cNvGrpSpPr/>
          <p:nvPr/>
        </p:nvGrpSpPr>
        <p:grpSpPr>
          <a:xfrm rot="0">
            <a:off x="1028700" y="929925"/>
            <a:ext cx="3532442" cy="702868"/>
            <a:chOff x="0" y="0"/>
            <a:chExt cx="1774737" cy="353128"/>
          </a:xfrm>
        </p:grpSpPr>
        <p:sp>
          <p:nvSpPr>
            <p:cNvPr name="Freeform 19" id="19"/>
            <p:cNvSpPr/>
            <p:nvPr/>
          </p:nvSpPr>
          <p:spPr>
            <a:xfrm flipH="false" flipV="false" rot="0">
              <a:off x="0" y="0"/>
              <a:ext cx="1774737" cy="353128"/>
            </a:xfrm>
            <a:custGeom>
              <a:avLst/>
              <a:gdLst/>
              <a:ahLst/>
              <a:cxnLst/>
              <a:rect r="r" b="b" t="t" l="l"/>
              <a:pathLst>
                <a:path h="353128" w="1774737">
                  <a:moveTo>
                    <a:pt x="0" y="0"/>
                  </a:moveTo>
                  <a:lnTo>
                    <a:pt x="1774737" y="0"/>
                  </a:lnTo>
                  <a:lnTo>
                    <a:pt x="1774737" y="353128"/>
                  </a:lnTo>
                  <a:lnTo>
                    <a:pt x="0" y="353128"/>
                  </a:lnTo>
                  <a:close/>
                </a:path>
              </a:pathLst>
            </a:custGeom>
            <a:blipFill>
              <a:blip r:embed="rId4"/>
              <a:stretch>
                <a:fillRect l="0" t="-42116" r="0" b="-42116"/>
              </a:stretch>
            </a:blipFill>
          </p:spPr>
        </p:sp>
      </p:grpSp>
      <p:sp>
        <p:nvSpPr>
          <p:cNvPr name="TextBox 20" id="20"/>
          <p:cNvSpPr txBox="true"/>
          <p:nvPr/>
        </p:nvSpPr>
        <p:spPr>
          <a:xfrm rot="0">
            <a:off x="2453192" y="8019456"/>
            <a:ext cx="3208024" cy="313690"/>
          </a:xfrm>
          <a:prstGeom prst="rect">
            <a:avLst/>
          </a:prstGeom>
        </p:spPr>
        <p:txBody>
          <a:bodyPr anchor="t" rtlCol="false" tIns="0" lIns="0" bIns="0" rIns="0">
            <a:spAutoFit/>
          </a:bodyPr>
          <a:lstStyle/>
          <a:p>
            <a:pPr algn="ctr">
              <a:lnSpc>
                <a:spcPts val="2419"/>
              </a:lnSpc>
              <a:spcBef>
                <a:spcPct val="0"/>
              </a:spcBef>
            </a:pPr>
            <a:r>
              <a:rPr lang="en-US" sz="2199" spc="43">
                <a:solidFill>
                  <a:srgbClr val="FFFFFF"/>
                </a:solidFill>
                <a:latin typeface="Open Sans 1"/>
                <a:ea typeface="Open Sans 1"/>
                <a:cs typeface="Open Sans 1"/>
                <a:sym typeface="Open Sans 1"/>
              </a:rPr>
              <a:t>Powered by</a:t>
            </a:r>
          </a:p>
        </p:txBody>
      </p:sp>
      <p:grpSp>
        <p:nvGrpSpPr>
          <p:cNvPr name="Group 21" id="21"/>
          <p:cNvGrpSpPr/>
          <p:nvPr/>
        </p:nvGrpSpPr>
        <p:grpSpPr>
          <a:xfrm rot="0">
            <a:off x="5117098" y="7927116"/>
            <a:ext cx="2958956" cy="479321"/>
            <a:chOff x="0" y="0"/>
            <a:chExt cx="1370856" cy="222065"/>
          </a:xfrm>
        </p:grpSpPr>
        <p:sp>
          <p:nvSpPr>
            <p:cNvPr name="Freeform 22" id="22"/>
            <p:cNvSpPr/>
            <p:nvPr/>
          </p:nvSpPr>
          <p:spPr>
            <a:xfrm flipH="false" flipV="false" rot="0">
              <a:off x="0" y="0"/>
              <a:ext cx="1370856" cy="222065"/>
            </a:xfrm>
            <a:custGeom>
              <a:avLst/>
              <a:gdLst/>
              <a:ahLst/>
              <a:cxnLst/>
              <a:rect r="r" b="b" t="t" l="l"/>
              <a:pathLst>
                <a:path h="222065" w="1370856">
                  <a:moveTo>
                    <a:pt x="0" y="0"/>
                  </a:moveTo>
                  <a:lnTo>
                    <a:pt x="1370856" y="0"/>
                  </a:lnTo>
                  <a:lnTo>
                    <a:pt x="1370856" y="222065"/>
                  </a:lnTo>
                  <a:lnTo>
                    <a:pt x="0" y="222065"/>
                  </a:lnTo>
                  <a:close/>
                </a:path>
              </a:pathLst>
            </a:custGeom>
            <a:blipFill>
              <a:blip r:embed="rId5"/>
              <a:stretch>
                <a:fillRect l="0" t="-12293" r="0" b="-12293"/>
              </a:stretch>
            </a:blipFill>
          </p:spPr>
        </p:sp>
      </p:grpSp>
      <p:grpSp>
        <p:nvGrpSpPr>
          <p:cNvPr name="Group 23" id="23"/>
          <p:cNvGrpSpPr/>
          <p:nvPr/>
        </p:nvGrpSpPr>
        <p:grpSpPr>
          <a:xfrm rot="0">
            <a:off x="4703737" y="995528"/>
            <a:ext cx="3785678" cy="571661"/>
            <a:chOff x="0" y="0"/>
            <a:chExt cx="1720270" cy="259771"/>
          </a:xfrm>
        </p:grpSpPr>
        <p:sp>
          <p:nvSpPr>
            <p:cNvPr name="Freeform 24" id="24"/>
            <p:cNvSpPr/>
            <p:nvPr/>
          </p:nvSpPr>
          <p:spPr>
            <a:xfrm flipH="false" flipV="false" rot="0">
              <a:off x="0" y="0"/>
              <a:ext cx="1720270" cy="259771"/>
            </a:xfrm>
            <a:custGeom>
              <a:avLst/>
              <a:gdLst/>
              <a:ahLst/>
              <a:cxnLst/>
              <a:rect r="r" b="b" t="t" l="l"/>
              <a:pathLst>
                <a:path h="259771" w="1720270">
                  <a:moveTo>
                    <a:pt x="0" y="0"/>
                  </a:moveTo>
                  <a:lnTo>
                    <a:pt x="1720270" y="0"/>
                  </a:lnTo>
                  <a:lnTo>
                    <a:pt x="1720270" y="259771"/>
                  </a:lnTo>
                  <a:lnTo>
                    <a:pt x="0" y="259771"/>
                  </a:lnTo>
                  <a:close/>
                </a:path>
              </a:pathLst>
            </a:custGeom>
            <a:blipFill>
              <a:blip r:embed="rId6"/>
              <a:stretch>
                <a:fillRect l="0" t="-2977" r="0" b="-2977"/>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5E4E6"/>
        </a:solidFill>
      </p:bgPr>
    </p:bg>
    <p:spTree>
      <p:nvGrpSpPr>
        <p:cNvPr id="1" name=""/>
        <p:cNvGrpSpPr/>
        <p:nvPr/>
      </p:nvGrpSpPr>
      <p:grpSpPr>
        <a:xfrm>
          <a:off x="0" y="0"/>
          <a:ext cx="0" cy="0"/>
          <a:chOff x="0" y="0"/>
          <a:chExt cx="0" cy="0"/>
        </a:xfrm>
      </p:grpSpPr>
      <p:grpSp>
        <p:nvGrpSpPr>
          <p:cNvPr name="Group 2" id="2"/>
          <p:cNvGrpSpPr/>
          <p:nvPr/>
        </p:nvGrpSpPr>
        <p:grpSpPr>
          <a:xfrm rot="0">
            <a:off x="1028700" y="3592341"/>
            <a:ext cx="5197280" cy="3978499"/>
            <a:chOff x="0" y="0"/>
            <a:chExt cx="560670" cy="429191"/>
          </a:xfrm>
        </p:grpSpPr>
        <p:sp>
          <p:nvSpPr>
            <p:cNvPr name="Freeform 3" id="3"/>
            <p:cNvSpPr/>
            <p:nvPr/>
          </p:nvSpPr>
          <p:spPr>
            <a:xfrm flipH="false" flipV="false" rot="0">
              <a:off x="0" y="0"/>
              <a:ext cx="560670" cy="429191"/>
            </a:xfrm>
            <a:custGeom>
              <a:avLst/>
              <a:gdLst/>
              <a:ahLst/>
              <a:cxnLst/>
              <a:rect r="r" b="b" t="t" l="l"/>
              <a:pathLst>
                <a:path h="429191" w="560670">
                  <a:moveTo>
                    <a:pt x="53626" y="0"/>
                  </a:moveTo>
                  <a:lnTo>
                    <a:pt x="507044" y="0"/>
                  </a:lnTo>
                  <a:cubicBezTo>
                    <a:pt x="521266" y="0"/>
                    <a:pt x="534906" y="5650"/>
                    <a:pt x="544963" y="15707"/>
                  </a:cubicBezTo>
                  <a:cubicBezTo>
                    <a:pt x="555020" y="25763"/>
                    <a:pt x="560670" y="39403"/>
                    <a:pt x="560670" y="53626"/>
                  </a:cubicBezTo>
                  <a:lnTo>
                    <a:pt x="560670" y="375565"/>
                  </a:lnTo>
                  <a:cubicBezTo>
                    <a:pt x="560670" y="389787"/>
                    <a:pt x="555020" y="403427"/>
                    <a:pt x="544963" y="413484"/>
                  </a:cubicBezTo>
                  <a:cubicBezTo>
                    <a:pt x="534906" y="423541"/>
                    <a:pt x="521266" y="429191"/>
                    <a:pt x="507044" y="429191"/>
                  </a:cubicBezTo>
                  <a:lnTo>
                    <a:pt x="53626" y="429191"/>
                  </a:lnTo>
                  <a:cubicBezTo>
                    <a:pt x="39403" y="429191"/>
                    <a:pt x="25763" y="423541"/>
                    <a:pt x="15707" y="413484"/>
                  </a:cubicBezTo>
                  <a:cubicBezTo>
                    <a:pt x="5650" y="403427"/>
                    <a:pt x="0" y="389787"/>
                    <a:pt x="0" y="375565"/>
                  </a:cubicBezTo>
                  <a:lnTo>
                    <a:pt x="0" y="53626"/>
                  </a:lnTo>
                  <a:cubicBezTo>
                    <a:pt x="0" y="39403"/>
                    <a:pt x="5650" y="25763"/>
                    <a:pt x="15707" y="15707"/>
                  </a:cubicBezTo>
                  <a:cubicBezTo>
                    <a:pt x="25763" y="5650"/>
                    <a:pt x="39403" y="0"/>
                    <a:pt x="53626"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4" id="4"/>
            <p:cNvSpPr txBox="true"/>
            <p:nvPr/>
          </p:nvSpPr>
          <p:spPr>
            <a:xfrm>
              <a:off x="0" y="19050"/>
              <a:ext cx="560670" cy="410141"/>
            </a:xfrm>
            <a:prstGeom prst="rect">
              <a:avLst/>
            </a:prstGeom>
          </p:spPr>
          <p:txBody>
            <a:bodyPr anchor="ctr" rtlCol="false" tIns="50800" lIns="50800" bIns="50800" rIns="50800"/>
            <a:lstStyle/>
            <a:p>
              <a:pPr algn="ctr" marL="0" indent="0" lvl="0">
                <a:lnSpc>
                  <a:spcPts val="2089"/>
                </a:lnSpc>
                <a:spcBef>
                  <a:spcPct val="0"/>
                </a:spcBef>
              </a:pPr>
            </a:p>
          </p:txBody>
        </p:sp>
      </p:grpSp>
      <p:grpSp>
        <p:nvGrpSpPr>
          <p:cNvPr name="Group 5" id="5"/>
          <p:cNvGrpSpPr/>
          <p:nvPr/>
        </p:nvGrpSpPr>
        <p:grpSpPr>
          <a:xfrm rot="0">
            <a:off x="6571015" y="3592341"/>
            <a:ext cx="5197280" cy="3978499"/>
            <a:chOff x="0" y="0"/>
            <a:chExt cx="560670" cy="429191"/>
          </a:xfrm>
        </p:grpSpPr>
        <p:sp>
          <p:nvSpPr>
            <p:cNvPr name="Freeform 6" id="6"/>
            <p:cNvSpPr/>
            <p:nvPr/>
          </p:nvSpPr>
          <p:spPr>
            <a:xfrm flipH="false" flipV="false" rot="0">
              <a:off x="0" y="0"/>
              <a:ext cx="560670" cy="429191"/>
            </a:xfrm>
            <a:custGeom>
              <a:avLst/>
              <a:gdLst/>
              <a:ahLst/>
              <a:cxnLst/>
              <a:rect r="r" b="b" t="t" l="l"/>
              <a:pathLst>
                <a:path h="429191" w="560670">
                  <a:moveTo>
                    <a:pt x="53626" y="0"/>
                  </a:moveTo>
                  <a:lnTo>
                    <a:pt x="507044" y="0"/>
                  </a:lnTo>
                  <a:cubicBezTo>
                    <a:pt x="521266" y="0"/>
                    <a:pt x="534906" y="5650"/>
                    <a:pt x="544963" y="15707"/>
                  </a:cubicBezTo>
                  <a:cubicBezTo>
                    <a:pt x="555020" y="25763"/>
                    <a:pt x="560670" y="39403"/>
                    <a:pt x="560670" y="53626"/>
                  </a:cubicBezTo>
                  <a:lnTo>
                    <a:pt x="560670" y="375565"/>
                  </a:lnTo>
                  <a:cubicBezTo>
                    <a:pt x="560670" y="389787"/>
                    <a:pt x="555020" y="403427"/>
                    <a:pt x="544963" y="413484"/>
                  </a:cubicBezTo>
                  <a:cubicBezTo>
                    <a:pt x="534906" y="423541"/>
                    <a:pt x="521266" y="429191"/>
                    <a:pt x="507044" y="429191"/>
                  </a:cubicBezTo>
                  <a:lnTo>
                    <a:pt x="53626" y="429191"/>
                  </a:lnTo>
                  <a:cubicBezTo>
                    <a:pt x="39403" y="429191"/>
                    <a:pt x="25763" y="423541"/>
                    <a:pt x="15707" y="413484"/>
                  </a:cubicBezTo>
                  <a:cubicBezTo>
                    <a:pt x="5650" y="403427"/>
                    <a:pt x="0" y="389787"/>
                    <a:pt x="0" y="375565"/>
                  </a:cubicBezTo>
                  <a:lnTo>
                    <a:pt x="0" y="53626"/>
                  </a:lnTo>
                  <a:cubicBezTo>
                    <a:pt x="0" y="39403"/>
                    <a:pt x="5650" y="25763"/>
                    <a:pt x="15707" y="15707"/>
                  </a:cubicBezTo>
                  <a:cubicBezTo>
                    <a:pt x="25763" y="5650"/>
                    <a:pt x="39403" y="0"/>
                    <a:pt x="53626"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7" id="7"/>
            <p:cNvSpPr txBox="true"/>
            <p:nvPr/>
          </p:nvSpPr>
          <p:spPr>
            <a:xfrm>
              <a:off x="0" y="19050"/>
              <a:ext cx="560670" cy="410141"/>
            </a:xfrm>
            <a:prstGeom prst="rect">
              <a:avLst/>
            </a:prstGeom>
          </p:spPr>
          <p:txBody>
            <a:bodyPr anchor="ctr" rtlCol="false" tIns="50800" lIns="50800" bIns="50800" rIns="50800"/>
            <a:lstStyle/>
            <a:p>
              <a:pPr algn="ctr" marL="0" indent="0" lvl="0">
                <a:lnSpc>
                  <a:spcPts val="2089"/>
                </a:lnSpc>
                <a:spcBef>
                  <a:spcPct val="0"/>
                </a:spcBef>
              </a:pPr>
            </a:p>
          </p:txBody>
        </p:sp>
      </p:grpSp>
      <p:grpSp>
        <p:nvGrpSpPr>
          <p:cNvPr name="Group 8" id="8"/>
          <p:cNvGrpSpPr/>
          <p:nvPr/>
        </p:nvGrpSpPr>
        <p:grpSpPr>
          <a:xfrm rot="0">
            <a:off x="12062020" y="3592341"/>
            <a:ext cx="5197280" cy="3934265"/>
            <a:chOff x="0" y="0"/>
            <a:chExt cx="560670" cy="424419"/>
          </a:xfrm>
        </p:grpSpPr>
        <p:sp>
          <p:nvSpPr>
            <p:cNvPr name="Freeform 9" id="9"/>
            <p:cNvSpPr/>
            <p:nvPr/>
          </p:nvSpPr>
          <p:spPr>
            <a:xfrm flipH="false" flipV="false" rot="0">
              <a:off x="0" y="0"/>
              <a:ext cx="560670" cy="424419"/>
            </a:xfrm>
            <a:custGeom>
              <a:avLst/>
              <a:gdLst/>
              <a:ahLst/>
              <a:cxnLst/>
              <a:rect r="r" b="b" t="t" l="l"/>
              <a:pathLst>
                <a:path h="424419" w="560670">
                  <a:moveTo>
                    <a:pt x="53626" y="0"/>
                  </a:moveTo>
                  <a:lnTo>
                    <a:pt x="507044" y="0"/>
                  </a:lnTo>
                  <a:cubicBezTo>
                    <a:pt x="521266" y="0"/>
                    <a:pt x="534906" y="5650"/>
                    <a:pt x="544963" y="15707"/>
                  </a:cubicBezTo>
                  <a:cubicBezTo>
                    <a:pt x="555020" y="25763"/>
                    <a:pt x="560670" y="39403"/>
                    <a:pt x="560670" y="53626"/>
                  </a:cubicBezTo>
                  <a:lnTo>
                    <a:pt x="560670" y="370793"/>
                  </a:lnTo>
                  <a:cubicBezTo>
                    <a:pt x="560670" y="385015"/>
                    <a:pt x="555020" y="398655"/>
                    <a:pt x="544963" y="408712"/>
                  </a:cubicBezTo>
                  <a:cubicBezTo>
                    <a:pt x="534906" y="418769"/>
                    <a:pt x="521266" y="424419"/>
                    <a:pt x="507044" y="424419"/>
                  </a:cubicBezTo>
                  <a:lnTo>
                    <a:pt x="53626" y="424419"/>
                  </a:lnTo>
                  <a:cubicBezTo>
                    <a:pt x="39403" y="424419"/>
                    <a:pt x="25763" y="418769"/>
                    <a:pt x="15707" y="408712"/>
                  </a:cubicBezTo>
                  <a:cubicBezTo>
                    <a:pt x="5650" y="398655"/>
                    <a:pt x="0" y="385015"/>
                    <a:pt x="0" y="370793"/>
                  </a:cubicBezTo>
                  <a:lnTo>
                    <a:pt x="0" y="53626"/>
                  </a:lnTo>
                  <a:cubicBezTo>
                    <a:pt x="0" y="39403"/>
                    <a:pt x="5650" y="25763"/>
                    <a:pt x="15707" y="15707"/>
                  </a:cubicBezTo>
                  <a:cubicBezTo>
                    <a:pt x="25763" y="5650"/>
                    <a:pt x="39403" y="0"/>
                    <a:pt x="53626"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10" id="10"/>
            <p:cNvSpPr txBox="true"/>
            <p:nvPr/>
          </p:nvSpPr>
          <p:spPr>
            <a:xfrm>
              <a:off x="0" y="19050"/>
              <a:ext cx="560670" cy="405369"/>
            </a:xfrm>
            <a:prstGeom prst="rect">
              <a:avLst/>
            </a:prstGeom>
          </p:spPr>
          <p:txBody>
            <a:bodyPr anchor="ctr" rtlCol="false" tIns="50800" lIns="50800" bIns="50800" rIns="50800"/>
            <a:lstStyle/>
            <a:p>
              <a:pPr algn="ctr" marL="0" indent="0" lvl="0">
                <a:lnSpc>
                  <a:spcPts val="2089"/>
                </a:lnSpc>
                <a:spcBef>
                  <a:spcPct val="0"/>
                </a:spcBef>
              </a:pPr>
            </a:p>
          </p:txBody>
        </p:sp>
      </p:grpSp>
      <p:grpSp>
        <p:nvGrpSpPr>
          <p:cNvPr name="Group 11" id="11"/>
          <p:cNvGrpSpPr/>
          <p:nvPr/>
        </p:nvGrpSpPr>
        <p:grpSpPr>
          <a:xfrm rot="0">
            <a:off x="1028700" y="5614042"/>
            <a:ext cx="5197280" cy="1956798"/>
            <a:chOff x="0" y="0"/>
            <a:chExt cx="560670" cy="211095"/>
          </a:xfrm>
        </p:grpSpPr>
        <p:sp>
          <p:nvSpPr>
            <p:cNvPr name="Freeform 12" id="12"/>
            <p:cNvSpPr/>
            <p:nvPr/>
          </p:nvSpPr>
          <p:spPr>
            <a:xfrm flipH="false" flipV="false" rot="0">
              <a:off x="0" y="0"/>
              <a:ext cx="560670" cy="211095"/>
            </a:xfrm>
            <a:custGeom>
              <a:avLst/>
              <a:gdLst/>
              <a:ahLst/>
              <a:cxnLst/>
              <a:rect r="r" b="b" t="t" l="l"/>
              <a:pathLst>
                <a:path h="211095" w="560670">
                  <a:moveTo>
                    <a:pt x="53626" y="0"/>
                  </a:moveTo>
                  <a:lnTo>
                    <a:pt x="507044" y="0"/>
                  </a:lnTo>
                  <a:cubicBezTo>
                    <a:pt x="521266" y="0"/>
                    <a:pt x="534906" y="5650"/>
                    <a:pt x="544963" y="15707"/>
                  </a:cubicBezTo>
                  <a:cubicBezTo>
                    <a:pt x="555020" y="25763"/>
                    <a:pt x="560670" y="39403"/>
                    <a:pt x="560670" y="53626"/>
                  </a:cubicBezTo>
                  <a:lnTo>
                    <a:pt x="560670" y="157469"/>
                  </a:lnTo>
                  <a:cubicBezTo>
                    <a:pt x="560670" y="171691"/>
                    <a:pt x="555020" y="185331"/>
                    <a:pt x="544963" y="195388"/>
                  </a:cubicBezTo>
                  <a:cubicBezTo>
                    <a:pt x="534906" y="205445"/>
                    <a:pt x="521266" y="211095"/>
                    <a:pt x="507044" y="211095"/>
                  </a:cubicBezTo>
                  <a:lnTo>
                    <a:pt x="53626" y="211095"/>
                  </a:lnTo>
                  <a:cubicBezTo>
                    <a:pt x="39403" y="211095"/>
                    <a:pt x="25763" y="205445"/>
                    <a:pt x="15707" y="195388"/>
                  </a:cubicBezTo>
                  <a:cubicBezTo>
                    <a:pt x="5650" y="185331"/>
                    <a:pt x="0" y="171691"/>
                    <a:pt x="0" y="157469"/>
                  </a:cubicBezTo>
                  <a:lnTo>
                    <a:pt x="0" y="53626"/>
                  </a:lnTo>
                  <a:cubicBezTo>
                    <a:pt x="0" y="39403"/>
                    <a:pt x="5650" y="25763"/>
                    <a:pt x="15707" y="15707"/>
                  </a:cubicBezTo>
                  <a:cubicBezTo>
                    <a:pt x="25763" y="5650"/>
                    <a:pt x="39403" y="0"/>
                    <a:pt x="53626" y="0"/>
                  </a:cubicBezTo>
                  <a:close/>
                </a:path>
              </a:pathLst>
            </a:custGeom>
            <a:gradFill rotWithShape="true">
              <a:gsLst>
                <a:gs pos="0">
                  <a:srgbClr val="3C9FC4">
                    <a:alpha val="100000"/>
                  </a:srgbClr>
                </a:gs>
                <a:gs pos="100000">
                  <a:srgbClr val="1D1E50">
                    <a:alpha val="100000"/>
                  </a:srgbClr>
                </a:gs>
              </a:gsLst>
              <a:lin ang="0"/>
            </a:gradFill>
            <a:ln cap="rnd">
              <a:noFill/>
              <a:prstDash val="sysDot"/>
              <a:round/>
            </a:ln>
          </p:spPr>
        </p:sp>
        <p:sp>
          <p:nvSpPr>
            <p:cNvPr name="TextBox 13" id="13"/>
            <p:cNvSpPr txBox="true"/>
            <p:nvPr/>
          </p:nvSpPr>
          <p:spPr>
            <a:xfrm>
              <a:off x="0" y="19050"/>
              <a:ext cx="560670" cy="192045"/>
            </a:xfrm>
            <a:prstGeom prst="rect">
              <a:avLst/>
            </a:prstGeom>
          </p:spPr>
          <p:txBody>
            <a:bodyPr anchor="ctr" rtlCol="false" tIns="50800" lIns="50800" bIns="50800" rIns="50800"/>
            <a:lstStyle/>
            <a:p>
              <a:pPr algn="ctr">
                <a:lnSpc>
                  <a:spcPts val="2089"/>
                </a:lnSpc>
              </a:pPr>
            </a:p>
          </p:txBody>
        </p:sp>
      </p:grpSp>
      <p:grpSp>
        <p:nvGrpSpPr>
          <p:cNvPr name="Group 14" id="14"/>
          <p:cNvGrpSpPr/>
          <p:nvPr/>
        </p:nvGrpSpPr>
        <p:grpSpPr>
          <a:xfrm rot="0">
            <a:off x="6571015" y="5614042"/>
            <a:ext cx="5197280" cy="1956798"/>
            <a:chOff x="0" y="0"/>
            <a:chExt cx="560670" cy="211095"/>
          </a:xfrm>
        </p:grpSpPr>
        <p:sp>
          <p:nvSpPr>
            <p:cNvPr name="Freeform 15" id="15"/>
            <p:cNvSpPr/>
            <p:nvPr/>
          </p:nvSpPr>
          <p:spPr>
            <a:xfrm flipH="false" flipV="false" rot="0">
              <a:off x="0" y="0"/>
              <a:ext cx="560670" cy="211095"/>
            </a:xfrm>
            <a:custGeom>
              <a:avLst/>
              <a:gdLst/>
              <a:ahLst/>
              <a:cxnLst/>
              <a:rect r="r" b="b" t="t" l="l"/>
              <a:pathLst>
                <a:path h="211095" w="560670">
                  <a:moveTo>
                    <a:pt x="53626" y="0"/>
                  </a:moveTo>
                  <a:lnTo>
                    <a:pt x="507044" y="0"/>
                  </a:lnTo>
                  <a:cubicBezTo>
                    <a:pt x="521266" y="0"/>
                    <a:pt x="534906" y="5650"/>
                    <a:pt x="544963" y="15707"/>
                  </a:cubicBezTo>
                  <a:cubicBezTo>
                    <a:pt x="555020" y="25763"/>
                    <a:pt x="560670" y="39403"/>
                    <a:pt x="560670" y="53626"/>
                  </a:cubicBezTo>
                  <a:lnTo>
                    <a:pt x="560670" y="157469"/>
                  </a:lnTo>
                  <a:cubicBezTo>
                    <a:pt x="560670" y="171691"/>
                    <a:pt x="555020" y="185331"/>
                    <a:pt x="544963" y="195388"/>
                  </a:cubicBezTo>
                  <a:cubicBezTo>
                    <a:pt x="534906" y="205445"/>
                    <a:pt x="521266" y="211095"/>
                    <a:pt x="507044" y="211095"/>
                  </a:cubicBezTo>
                  <a:lnTo>
                    <a:pt x="53626" y="211095"/>
                  </a:lnTo>
                  <a:cubicBezTo>
                    <a:pt x="39403" y="211095"/>
                    <a:pt x="25763" y="205445"/>
                    <a:pt x="15707" y="195388"/>
                  </a:cubicBezTo>
                  <a:cubicBezTo>
                    <a:pt x="5650" y="185331"/>
                    <a:pt x="0" y="171691"/>
                    <a:pt x="0" y="157469"/>
                  </a:cubicBezTo>
                  <a:lnTo>
                    <a:pt x="0" y="53626"/>
                  </a:lnTo>
                  <a:cubicBezTo>
                    <a:pt x="0" y="39403"/>
                    <a:pt x="5650" y="25763"/>
                    <a:pt x="15707" y="15707"/>
                  </a:cubicBezTo>
                  <a:cubicBezTo>
                    <a:pt x="25763" y="5650"/>
                    <a:pt x="39403" y="0"/>
                    <a:pt x="53626" y="0"/>
                  </a:cubicBezTo>
                  <a:close/>
                </a:path>
              </a:pathLst>
            </a:custGeom>
            <a:gradFill rotWithShape="true">
              <a:gsLst>
                <a:gs pos="0">
                  <a:srgbClr val="3C9FC4">
                    <a:alpha val="100000"/>
                  </a:srgbClr>
                </a:gs>
                <a:gs pos="100000">
                  <a:srgbClr val="1D1E50">
                    <a:alpha val="100000"/>
                  </a:srgbClr>
                </a:gs>
              </a:gsLst>
              <a:lin ang="0"/>
            </a:gradFill>
            <a:ln cap="rnd">
              <a:noFill/>
              <a:prstDash val="sysDot"/>
              <a:round/>
            </a:ln>
          </p:spPr>
        </p:sp>
        <p:sp>
          <p:nvSpPr>
            <p:cNvPr name="TextBox 16" id="16"/>
            <p:cNvSpPr txBox="true"/>
            <p:nvPr/>
          </p:nvSpPr>
          <p:spPr>
            <a:xfrm>
              <a:off x="0" y="19050"/>
              <a:ext cx="560670" cy="192045"/>
            </a:xfrm>
            <a:prstGeom prst="rect">
              <a:avLst/>
            </a:prstGeom>
          </p:spPr>
          <p:txBody>
            <a:bodyPr anchor="ctr" rtlCol="false" tIns="50800" lIns="50800" bIns="50800" rIns="50800"/>
            <a:lstStyle/>
            <a:p>
              <a:pPr algn="ctr">
                <a:lnSpc>
                  <a:spcPts val="2089"/>
                </a:lnSpc>
              </a:pPr>
            </a:p>
          </p:txBody>
        </p:sp>
      </p:grpSp>
      <p:grpSp>
        <p:nvGrpSpPr>
          <p:cNvPr name="Group 17" id="17"/>
          <p:cNvGrpSpPr/>
          <p:nvPr/>
        </p:nvGrpSpPr>
        <p:grpSpPr>
          <a:xfrm rot="0">
            <a:off x="12062020" y="5614042"/>
            <a:ext cx="5197280" cy="1956798"/>
            <a:chOff x="0" y="0"/>
            <a:chExt cx="560670" cy="211095"/>
          </a:xfrm>
        </p:grpSpPr>
        <p:sp>
          <p:nvSpPr>
            <p:cNvPr name="Freeform 18" id="18"/>
            <p:cNvSpPr/>
            <p:nvPr/>
          </p:nvSpPr>
          <p:spPr>
            <a:xfrm flipH="false" flipV="false" rot="0">
              <a:off x="0" y="0"/>
              <a:ext cx="560670" cy="211095"/>
            </a:xfrm>
            <a:custGeom>
              <a:avLst/>
              <a:gdLst/>
              <a:ahLst/>
              <a:cxnLst/>
              <a:rect r="r" b="b" t="t" l="l"/>
              <a:pathLst>
                <a:path h="211095" w="560670">
                  <a:moveTo>
                    <a:pt x="53626" y="0"/>
                  </a:moveTo>
                  <a:lnTo>
                    <a:pt x="507044" y="0"/>
                  </a:lnTo>
                  <a:cubicBezTo>
                    <a:pt x="521266" y="0"/>
                    <a:pt x="534906" y="5650"/>
                    <a:pt x="544963" y="15707"/>
                  </a:cubicBezTo>
                  <a:cubicBezTo>
                    <a:pt x="555020" y="25763"/>
                    <a:pt x="560670" y="39403"/>
                    <a:pt x="560670" y="53626"/>
                  </a:cubicBezTo>
                  <a:lnTo>
                    <a:pt x="560670" y="157469"/>
                  </a:lnTo>
                  <a:cubicBezTo>
                    <a:pt x="560670" y="171691"/>
                    <a:pt x="555020" y="185331"/>
                    <a:pt x="544963" y="195388"/>
                  </a:cubicBezTo>
                  <a:cubicBezTo>
                    <a:pt x="534906" y="205445"/>
                    <a:pt x="521266" y="211095"/>
                    <a:pt x="507044" y="211095"/>
                  </a:cubicBezTo>
                  <a:lnTo>
                    <a:pt x="53626" y="211095"/>
                  </a:lnTo>
                  <a:cubicBezTo>
                    <a:pt x="39403" y="211095"/>
                    <a:pt x="25763" y="205445"/>
                    <a:pt x="15707" y="195388"/>
                  </a:cubicBezTo>
                  <a:cubicBezTo>
                    <a:pt x="5650" y="185331"/>
                    <a:pt x="0" y="171691"/>
                    <a:pt x="0" y="157469"/>
                  </a:cubicBezTo>
                  <a:lnTo>
                    <a:pt x="0" y="53626"/>
                  </a:lnTo>
                  <a:cubicBezTo>
                    <a:pt x="0" y="39403"/>
                    <a:pt x="5650" y="25763"/>
                    <a:pt x="15707" y="15707"/>
                  </a:cubicBezTo>
                  <a:cubicBezTo>
                    <a:pt x="25763" y="5650"/>
                    <a:pt x="39403" y="0"/>
                    <a:pt x="53626" y="0"/>
                  </a:cubicBezTo>
                  <a:close/>
                </a:path>
              </a:pathLst>
            </a:custGeom>
            <a:gradFill rotWithShape="true">
              <a:gsLst>
                <a:gs pos="0">
                  <a:srgbClr val="3C9FC4">
                    <a:alpha val="100000"/>
                  </a:srgbClr>
                </a:gs>
                <a:gs pos="100000">
                  <a:srgbClr val="1D1E50">
                    <a:alpha val="100000"/>
                  </a:srgbClr>
                </a:gs>
              </a:gsLst>
              <a:lin ang="0"/>
            </a:gradFill>
            <a:ln cap="rnd">
              <a:noFill/>
              <a:prstDash val="sysDot"/>
              <a:round/>
            </a:ln>
          </p:spPr>
        </p:sp>
        <p:sp>
          <p:nvSpPr>
            <p:cNvPr name="TextBox 19" id="19"/>
            <p:cNvSpPr txBox="true"/>
            <p:nvPr/>
          </p:nvSpPr>
          <p:spPr>
            <a:xfrm>
              <a:off x="0" y="19050"/>
              <a:ext cx="560670" cy="192045"/>
            </a:xfrm>
            <a:prstGeom prst="rect">
              <a:avLst/>
            </a:prstGeom>
          </p:spPr>
          <p:txBody>
            <a:bodyPr anchor="ctr" rtlCol="false" tIns="50800" lIns="50800" bIns="50800" rIns="50800"/>
            <a:lstStyle/>
            <a:p>
              <a:pPr algn="ctr">
                <a:lnSpc>
                  <a:spcPts val="2089"/>
                </a:lnSpc>
              </a:pPr>
            </a:p>
          </p:txBody>
        </p:sp>
      </p:grpSp>
      <p:sp>
        <p:nvSpPr>
          <p:cNvPr name="TextBox 20" id="20"/>
          <p:cNvSpPr txBox="true"/>
          <p:nvPr/>
        </p:nvSpPr>
        <p:spPr>
          <a:xfrm rot="0">
            <a:off x="1028700" y="5838734"/>
            <a:ext cx="5056138" cy="1656715"/>
          </a:xfrm>
          <a:prstGeom prst="rect">
            <a:avLst/>
          </a:prstGeom>
        </p:spPr>
        <p:txBody>
          <a:bodyPr anchor="t" rtlCol="false" tIns="0" lIns="0" bIns="0" rIns="0">
            <a:spAutoFit/>
          </a:bodyPr>
          <a:lstStyle/>
          <a:p>
            <a:pPr algn="just" marL="410211" indent="-205106" lvl="1">
              <a:lnSpc>
                <a:spcPts val="2660"/>
              </a:lnSpc>
              <a:spcBef>
                <a:spcPct val="0"/>
              </a:spcBef>
              <a:buFont typeface="Arial"/>
              <a:buChar char="•"/>
            </a:pPr>
            <a:r>
              <a:rPr lang="en-US" b="true" sz="1900">
                <a:solidFill>
                  <a:srgbClr val="FFFFFF"/>
                </a:solidFill>
                <a:latin typeface="Open Sans 2 Bold"/>
                <a:ea typeface="Open Sans 2 Bold"/>
                <a:cs typeface="Open Sans 2 Bold"/>
                <a:sym typeface="Open Sans 2 Bold"/>
              </a:rPr>
              <a:t>Diversidad de dat</a:t>
            </a:r>
            <a:r>
              <a:rPr lang="en-US" b="true" sz="1900" strike="noStrike" u="none">
                <a:solidFill>
                  <a:srgbClr val="FFFFFF"/>
                </a:solidFill>
                <a:latin typeface="Open Sans 2 Bold"/>
                <a:ea typeface="Open Sans 2 Bold"/>
                <a:cs typeface="Open Sans 2 Bold"/>
                <a:sym typeface="Open Sans 2 Bold"/>
              </a:rPr>
              <a:t>os de entrenamiento</a:t>
            </a:r>
          </a:p>
          <a:p>
            <a:pPr algn="just" marL="410211" indent="-205106" lvl="1">
              <a:lnSpc>
                <a:spcPts val="2660"/>
              </a:lnSpc>
              <a:spcBef>
                <a:spcPct val="0"/>
              </a:spcBef>
              <a:buFont typeface="Arial"/>
              <a:buChar char="•"/>
            </a:pPr>
            <a:r>
              <a:rPr lang="en-US" b="true" sz="1900" strike="noStrike" u="none">
                <a:solidFill>
                  <a:srgbClr val="FFFFFF"/>
                </a:solidFill>
                <a:latin typeface="Open Sans 2 Bold"/>
                <a:ea typeface="Open Sans 2 Bold"/>
                <a:cs typeface="Open Sans 2 Bold"/>
                <a:sym typeface="Open Sans 2 Bold"/>
              </a:rPr>
              <a:t>Revisión continua</a:t>
            </a:r>
          </a:p>
          <a:p>
            <a:pPr algn="just" marL="410211" indent="-205106" lvl="1">
              <a:lnSpc>
                <a:spcPts val="2660"/>
              </a:lnSpc>
              <a:spcBef>
                <a:spcPct val="0"/>
              </a:spcBef>
              <a:buFont typeface="Arial"/>
              <a:buChar char="•"/>
            </a:pPr>
            <a:r>
              <a:rPr lang="en-US" b="true" sz="1900" strike="noStrike" u="none">
                <a:solidFill>
                  <a:srgbClr val="FFFFFF"/>
                </a:solidFill>
                <a:latin typeface="Open Sans 2 Bold"/>
                <a:ea typeface="Open Sans 2 Bold"/>
                <a:cs typeface="Open Sans 2 Bold"/>
                <a:sym typeface="Open Sans 2 Bold"/>
              </a:rPr>
              <a:t>Explicabilidad en el Chatbot y Dashboard</a:t>
            </a:r>
          </a:p>
          <a:p>
            <a:pPr algn="just" marL="0" indent="0" lvl="0">
              <a:lnSpc>
                <a:spcPts val="2660"/>
              </a:lnSpc>
              <a:spcBef>
                <a:spcPct val="0"/>
              </a:spcBef>
            </a:pPr>
          </a:p>
        </p:txBody>
      </p:sp>
      <p:sp>
        <p:nvSpPr>
          <p:cNvPr name="TextBox 21" id="21"/>
          <p:cNvSpPr txBox="true"/>
          <p:nvPr/>
        </p:nvSpPr>
        <p:spPr>
          <a:xfrm rot="0">
            <a:off x="6571015" y="5838734"/>
            <a:ext cx="5007121" cy="1323340"/>
          </a:xfrm>
          <a:prstGeom prst="rect">
            <a:avLst/>
          </a:prstGeom>
        </p:spPr>
        <p:txBody>
          <a:bodyPr anchor="t" rtlCol="false" tIns="0" lIns="0" bIns="0" rIns="0">
            <a:spAutoFit/>
          </a:bodyPr>
          <a:lstStyle/>
          <a:p>
            <a:pPr algn="just" marL="410211" indent="-205106" lvl="1">
              <a:lnSpc>
                <a:spcPts val="2660"/>
              </a:lnSpc>
              <a:spcBef>
                <a:spcPct val="0"/>
              </a:spcBef>
              <a:buFont typeface="Arial"/>
              <a:buChar char="•"/>
            </a:pPr>
            <a:r>
              <a:rPr lang="en-US" b="true" sz="1900">
                <a:solidFill>
                  <a:srgbClr val="FFFFFF"/>
                </a:solidFill>
                <a:latin typeface="Open Sans 2 Bold"/>
                <a:ea typeface="Open Sans 2 Bold"/>
                <a:cs typeface="Open Sans 2 Bold"/>
                <a:sym typeface="Open Sans 2 Bold"/>
              </a:rPr>
              <a:t>Pr</a:t>
            </a:r>
            <a:r>
              <a:rPr lang="en-US" b="true" sz="1900" strike="noStrike" u="none">
                <a:solidFill>
                  <a:srgbClr val="FFFFFF"/>
                </a:solidFill>
                <a:latin typeface="Open Sans 2 Bold"/>
                <a:ea typeface="Open Sans 2 Bold"/>
                <a:cs typeface="Open Sans 2 Bold"/>
                <a:sym typeface="Open Sans 2 Bold"/>
              </a:rPr>
              <a:t>uebas de rendimiento</a:t>
            </a:r>
          </a:p>
          <a:p>
            <a:pPr algn="just" marL="410211" indent="-205106" lvl="1">
              <a:lnSpc>
                <a:spcPts val="2660"/>
              </a:lnSpc>
              <a:spcBef>
                <a:spcPct val="0"/>
              </a:spcBef>
              <a:buFont typeface="Arial"/>
              <a:buChar char="•"/>
            </a:pPr>
            <a:r>
              <a:rPr lang="en-US" b="true" sz="1900" strike="noStrike" u="none">
                <a:solidFill>
                  <a:srgbClr val="FFFFFF"/>
                </a:solidFill>
                <a:latin typeface="Open Sans 2 Bold"/>
                <a:ea typeface="Open Sans 2 Bold"/>
                <a:cs typeface="Open Sans 2 Bold"/>
                <a:sym typeface="Open Sans 2 Bold"/>
              </a:rPr>
              <a:t>Alertas de rendimiento</a:t>
            </a:r>
          </a:p>
          <a:p>
            <a:pPr algn="just" marL="410211" indent="-205106" lvl="1">
              <a:lnSpc>
                <a:spcPts val="2660"/>
              </a:lnSpc>
              <a:spcBef>
                <a:spcPct val="0"/>
              </a:spcBef>
              <a:buFont typeface="Arial"/>
              <a:buChar char="•"/>
            </a:pPr>
            <a:r>
              <a:rPr lang="en-US" b="true" sz="1900" strike="noStrike" u="none">
                <a:solidFill>
                  <a:srgbClr val="FFFFFF"/>
                </a:solidFill>
                <a:latin typeface="Open Sans 2 Bold"/>
                <a:ea typeface="Open Sans 2 Bold"/>
                <a:cs typeface="Open Sans 2 Bold"/>
                <a:sym typeface="Open Sans 2 Bold"/>
              </a:rPr>
              <a:t>Función de autenticación segura</a:t>
            </a:r>
          </a:p>
          <a:p>
            <a:pPr algn="l" marL="0" indent="0" lvl="0">
              <a:lnSpc>
                <a:spcPts val="2660"/>
              </a:lnSpc>
              <a:spcBef>
                <a:spcPct val="0"/>
              </a:spcBef>
            </a:pPr>
          </a:p>
        </p:txBody>
      </p:sp>
      <p:sp>
        <p:nvSpPr>
          <p:cNvPr name="TextBox 22" id="22"/>
          <p:cNvSpPr txBox="true"/>
          <p:nvPr/>
        </p:nvSpPr>
        <p:spPr>
          <a:xfrm rot="0">
            <a:off x="1461851" y="4387101"/>
            <a:ext cx="4432889" cy="419100"/>
          </a:xfrm>
          <a:prstGeom prst="rect">
            <a:avLst/>
          </a:prstGeom>
        </p:spPr>
        <p:txBody>
          <a:bodyPr anchor="t" rtlCol="false" tIns="0" lIns="0" bIns="0" rIns="0">
            <a:spAutoFit/>
          </a:bodyPr>
          <a:lstStyle/>
          <a:p>
            <a:pPr algn="l" marL="0" indent="0" lvl="0">
              <a:lnSpc>
                <a:spcPts val="3359"/>
              </a:lnSpc>
              <a:spcBef>
                <a:spcPct val="0"/>
              </a:spcBef>
            </a:pPr>
            <a:r>
              <a:rPr lang="en-US" b="true" sz="2799" spc="139">
                <a:solidFill>
                  <a:srgbClr val="FFFFFF"/>
                </a:solidFill>
                <a:latin typeface="Open Sans 2 Ultra-Bold"/>
                <a:ea typeface="Open Sans 2 Ultra-Bold"/>
                <a:cs typeface="Open Sans 2 Ultra-Bold"/>
                <a:sym typeface="Open Sans 2 Ultra-Bold"/>
              </a:rPr>
              <a:t>Equidad (Fairness)</a:t>
            </a:r>
          </a:p>
        </p:txBody>
      </p:sp>
      <p:sp>
        <p:nvSpPr>
          <p:cNvPr name="TextBox 23" id="23"/>
          <p:cNvSpPr txBox="true"/>
          <p:nvPr/>
        </p:nvSpPr>
        <p:spPr>
          <a:xfrm rot="0">
            <a:off x="6952436" y="3968001"/>
            <a:ext cx="4434438" cy="1257300"/>
          </a:xfrm>
          <a:prstGeom prst="rect">
            <a:avLst/>
          </a:prstGeom>
        </p:spPr>
        <p:txBody>
          <a:bodyPr anchor="t" rtlCol="false" tIns="0" lIns="0" bIns="0" rIns="0">
            <a:spAutoFit/>
          </a:bodyPr>
          <a:lstStyle/>
          <a:p>
            <a:pPr algn="l" marL="0" indent="0" lvl="0">
              <a:lnSpc>
                <a:spcPts val="3359"/>
              </a:lnSpc>
              <a:spcBef>
                <a:spcPct val="0"/>
              </a:spcBef>
            </a:pPr>
            <a:r>
              <a:rPr lang="en-US" b="true" sz="2799" spc="139">
                <a:solidFill>
                  <a:srgbClr val="FFFFFF"/>
                </a:solidFill>
                <a:latin typeface="Open Sans 2 Ultra-Bold"/>
                <a:ea typeface="Open Sans 2 Ultra-Bold"/>
                <a:cs typeface="Open Sans 2 Ultra-Bold"/>
                <a:sym typeface="Open Sans 2 Ultra-Bold"/>
              </a:rPr>
              <a:t>Confiabilidad y Seguridad (Reliability and Safety)</a:t>
            </a:r>
          </a:p>
        </p:txBody>
      </p:sp>
      <p:sp>
        <p:nvSpPr>
          <p:cNvPr name="TextBox 24" id="24"/>
          <p:cNvSpPr txBox="true"/>
          <p:nvPr/>
        </p:nvSpPr>
        <p:spPr>
          <a:xfrm rot="0">
            <a:off x="12492195" y="3968001"/>
            <a:ext cx="3982145" cy="1257300"/>
          </a:xfrm>
          <a:prstGeom prst="rect">
            <a:avLst/>
          </a:prstGeom>
        </p:spPr>
        <p:txBody>
          <a:bodyPr anchor="t" rtlCol="false" tIns="0" lIns="0" bIns="0" rIns="0">
            <a:spAutoFit/>
          </a:bodyPr>
          <a:lstStyle/>
          <a:p>
            <a:pPr algn="l" marL="0" indent="0" lvl="0">
              <a:lnSpc>
                <a:spcPts val="3359"/>
              </a:lnSpc>
              <a:spcBef>
                <a:spcPct val="0"/>
              </a:spcBef>
            </a:pPr>
            <a:r>
              <a:rPr lang="en-US" b="true" sz="2799" spc="139">
                <a:solidFill>
                  <a:srgbClr val="FFFFFF"/>
                </a:solidFill>
                <a:latin typeface="Open Sans 2 Ultra-Bold"/>
                <a:ea typeface="Open Sans 2 Ultra-Bold"/>
                <a:cs typeface="Open Sans 2 Ultra-Bold"/>
                <a:sym typeface="Open Sans 2 Ultra-Bold"/>
              </a:rPr>
              <a:t>Privacidad y Seguridad (Privacy and Security)</a:t>
            </a:r>
          </a:p>
        </p:txBody>
      </p:sp>
      <p:sp>
        <p:nvSpPr>
          <p:cNvPr name="TextBox 25" id="25"/>
          <p:cNvSpPr txBox="true"/>
          <p:nvPr/>
        </p:nvSpPr>
        <p:spPr>
          <a:xfrm rot="0">
            <a:off x="12062020" y="5635995"/>
            <a:ext cx="5099927" cy="1990090"/>
          </a:xfrm>
          <a:prstGeom prst="rect">
            <a:avLst/>
          </a:prstGeom>
        </p:spPr>
        <p:txBody>
          <a:bodyPr anchor="t" rtlCol="false" tIns="0" lIns="0" bIns="0" rIns="0">
            <a:spAutoFit/>
          </a:bodyPr>
          <a:lstStyle/>
          <a:p>
            <a:pPr algn="just" marL="410211" indent="-205106" lvl="1">
              <a:lnSpc>
                <a:spcPts val="2660"/>
              </a:lnSpc>
              <a:spcBef>
                <a:spcPct val="0"/>
              </a:spcBef>
              <a:buFont typeface="Arial"/>
              <a:buChar char="•"/>
            </a:pPr>
            <a:r>
              <a:rPr lang="en-US" b="true" sz="1900">
                <a:solidFill>
                  <a:srgbClr val="FFFFFF"/>
                </a:solidFill>
                <a:latin typeface="Open Sans 2 Bold"/>
                <a:ea typeface="Open Sans 2 Bold"/>
                <a:cs typeface="Open Sans 2 Bold"/>
                <a:sym typeface="Open Sans 2 Bold"/>
              </a:rPr>
              <a:t>Consentimiento de usuari</a:t>
            </a:r>
            <a:r>
              <a:rPr lang="en-US" b="true" sz="1900" strike="noStrike" u="none">
                <a:solidFill>
                  <a:srgbClr val="FFFFFF"/>
                </a:solidFill>
                <a:latin typeface="Open Sans 2 Bold"/>
                <a:ea typeface="Open Sans 2 Bold"/>
                <a:cs typeface="Open Sans 2 Bold"/>
                <a:sym typeface="Open Sans 2 Bold"/>
              </a:rPr>
              <a:t>o</a:t>
            </a:r>
          </a:p>
          <a:p>
            <a:pPr algn="just" marL="410211" indent="-205106" lvl="1">
              <a:lnSpc>
                <a:spcPts val="2660"/>
              </a:lnSpc>
              <a:spcBef>
                <a:spcPct val="0"/>
              </a:spcBef>
              <a:buFont typeface="Arial"/>
              <a:buChar char="•"/>
            </a:pPr>
            <a:r>
              <a:rPr lang="en-US" b="true" sz="1900" strike="noStrike" u="none">
                <a:solidFill>
                  <a:srgbClr val="FFFFFF"/>
                </a:solidFill>
                <a:latin typeface="Open Sans 2 Bold"/>
                <a:ea typeface="Open Sans 2 Bold"/>
                <a:cs typeface="Open Sans 2 Bold"/>
                <a:sym typeface="Open Sans 2 Bold"/>
              </a:rPr>
              <a:t>Protección de datos en tránsito y reposo</a:t>
            </a:r>
          </a:p>
          <a:p>
            <a:pPr algn="just" marL="410211" indent="-205106" lvl="1">
              <a:lnSpc>
                <a:spcPts val="2660"/>
              </a:lnSpc>
              <a:spcBef>
                <a:spcPct val="0"/>
              </a:spcBef>
              <a:buFont typeface="Arial"/>
              <a:buChar char="•"/>
            </a:pPr>
            <a:r>
              <a:rPr lang="en-US" b="true" sz="1900" strike="noStrike" u="none">
                <a:solidFill>
                  <a:srgbClr val="FFFFFF"/>
                </a:solidFill>
                <a:latin typeface="Open Sans 2 Bold"/>
                <a:ea typeface="Open Sans 2 Bold"/>
                <a:cs typeface="Open Sans 2 Bold"/>
                <a:sym typeface="Open Sans 2 Bold"/>
              </a:rPr>
              <a:t>Control de acceso</a:t>
            </a:r>
          </a:p>
          <a:p>
            <a:pPr algn="just" marL="410211" indent="-205106" lvl="1">
              <a:lnSpc>
                <a:spcPts val="2660"/>
              </a:lnSpc>
              <a:spcBef>
                <a:spcPct val="0"/>
              </a:spcBef>
              <a:buFont typeface="Arial"/>
              <a:buChar char="•"/>
            </a:pPr>
            <a:r>
              <a:rPr lang="en-US" b="true" sz="1900" strike="noStrike" u="none">
                <a:solidFill>
                  <a:srgbClr val="FFFFFF"/>
                </a:solidFill>
                <a:latin typeface="Open Sans 2 Bold"/>
                <a:ea typeface="Open Sans 2 Bold"/>
                <a:cs typeface="Open Sans 2 Bold"/>
                <a:sym typeface="Open Sans 2 Bold"/>
              </a:rPr>
              <a:t>Derechos de usuario</a:t>
            </a:r>
          </a:p>
          <a:p>
            <a:pPr algn="l" marL="0" indent="0" lvl="0">
              <a:lnSpc>
                <a:spcPts val="2660"/>
              </a:lnSpc>
              <a:spcBef>
                <a:spcPct val="0"/>
              </a:spcBef>
            </a:pPr>
          </a:p>
        </p:txBody>
      </p:sp>
      <p:grpSp>
        <p:nvGrpSpPr>
          <p:cNvPr name="Group 26" id="26"/>
          <p:cNvGrpSpPr/>
          <p:nvPr/>
        </p:nvGrpSpPr>
        <p:grpSpPr>
          <a:xfrm rot="0">
            <a:off x="16591453" y="9464254"/>
            <a:ext cx="1543381" cy="514460"/>
            <a:chOff x="0" y="0"/>
            <a:chExt cx="2057841" cy="685947"/>
          </a:xfrm>
        </p:grpSpPr>
        <p:grpSp>
          <p:nvGrpSpPr>
            <p:cNvPr name="Group 27" id="27"/>
            <p:cNvGrpSpPr/>
            <p:nvPr/>
          </p:nvGrpSpPr>
          <p:grpSpPr>
            <a:xfrm rot="0">
              <a:off x="0" y="0"/>
              <a:ext cx="1371894" cy="685947"/>
              <a:chOff x="0" y="0"/>
              <a:chExt cx="812800" cy="406400"/>
            </a:xfrm>
          </p:grpSpPr>
          <p:sp>
            <p:nvSpPr>
              <p:cNvPr name="Freeform 28" id="2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name="TextBox 29" id="29"/>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30" id="30"/>
            <p:cNvGrpSpPr/>
            <p:nvPr/>
          </p:nvGrpSpPr>
          <p:grpSpPr>
            <a:xfrm rot="0">
              <a:off x="1371894" y="0"/>
              <a:ext cx="685947" cy="685947"/>
              <a:chOff x="0" y="0"/>
              <a:chExt cx="406400" cy="406400"/>
            </a:xfrm>
          </p:grpSpPr>
          <p:sp>
            <p:nvSpPr>
              <p:cNvPr name="Freeform 31" id="3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32" id="32"/>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33" id="33"/>
          <p:cNvSpPr/>
          <p:nvPr/>
        </p:nvSpPr>
        <p:spPr>
          <a:xfrm flipH="false" flipV="false" rot="0">
            <a:off x="16222645" y="132037"/>
            <a:ext cx="1741242" cy="2018195"/>
          </a:xfrm>
          <a:custGeom>
            <a:avLst/>
            <a:gdLst/>
            <a:ahLst/>
            <a:cxnLst/>
            <a:rect r="r" b="b" t="t" l="l"/>
            <a:pathLst>
              <a:path h="2018195" w="1741242">
                <a:moveTo>
                  <a:pt x="0" y="0"/>
                </a:moveTo>
                <a:lnTo>
                  <a:pt x="1741242" y="0"/>
                </a:lnTo>
                <a:lnTo>
                  <a:pt x="1741242" y="2018196"/>
                </a:lnTo>
                <a:lnTo>
                  <a:pt x="0" y="2018196"/>
                </a:lnTo>
                <a:lnTo>
                  <a:pt x="0" y="0"/>
                </a:lnTo>
                <a:close/>
              </a:path>
            </a:pathLst>
          </a:custGeom>
          <a:blipFill>
            <a:blip r:embed="rId3"/>
            <a:stretch>
              <a:fillRect l="0" t="0" r="0" b="0"/>
            </a:stretch>
          </a:blipFill>
        </p:spPr>
      </p:sp>
      <p:grpSp>
        <p:nvGrpSpPr>
          <p:cNvPr name="Group 34" id="34"/>
          <p:cNvGrpSpPr/>
          <p:nvPr/>
        </p:nvGrpSpPr>
        <p:grpSpPr>
          <a:xfrm rot="0">
            <a:off x="851548" y="447659"/>
            <a:ext cx="7494984" cy="1709291"/>
            <a:chOff x="0" y="0"/>
            <a:chExt cx="808540" cy="184394"/>
          </a:xfrm>
        </p:grpSpPr>
        <p:sp>
          <p:nvSpPr>
            <p:cNvPr name="Freeform 35" id="35"/>
            <p:cNvSpPr/>
            <p:nvPr/>
          </p:nvSpPr>
          <p:spPr>
            <a:xfrm flipH="false" flipV="false" rot="0">
              <a:off x="0" y="0"/>
              <a:ext cx="808540" cy="184394"/>
            </a:xfrm>
            <a:custGeom>
              <a:avLst/>
              <a:gdLst/>
              <a:ahLst/>
              <a:cxnLst/>
              <a:rect r="r" b="b" t="t" l="l"/>
              <a:pathLst>
                <a:path h="184394" w="808540">
                  <a:moveTo>
                    <a:pt x="37186" y="0"/>
                  </a:moveTo>
                  <a:lnTo>
                    <a:pt x="771354" y="0"/>
                  </a:lnTo>
                  <a:cubicBezTo>
                    <a:pt x="781217" y="0"/>
                    <a:pt x="790675" y="3918"/>
                    <a:pt x="797649" y="10892"/>
                  </a:cubicBezTo>
                  <a:cubicBezTo>
                    <a:pt x="804623" y="17865"/>
                    <a:pt x="808540" y="27324"/>
                    <a:pt x="808540" y="37186"/>
                  </a:cubicBezTo>
                  <a:lnTo>
                    <a:pt x="808540" y="147208"/>
                  </a:lnTo>
                  <a:cubicBezTo>
                    <a:pt x="808540" y="157070"/>
                    <a:pt x="804623" y="166529"/>
                    <a:pt x="797649" y="173503"/>
                  </a:cubicBezTo>
                  <a:cubicBezTo>
                    <a:pt x="790675" y="180476"/>
                    <a:pt x="781217" y="184394"/>
                    <a:pt x="771354" y="184394"/>
                  </a:cubicBezTo>
                  <a:lnTo>
                    <a:pt x="37186" y="184394"/>
                  </a:lnTo>
                  <a:cubicBezTo>
                    <a:pt x="27324" y="184394"/>
                    <a:pt x="17865" y="180476"/>
                    <a:pt x="10892" y="173503"/>
                  </a:cubicBezTo>
                  <a:cubicBezTo>
                    <a:pt x="3918" y="166529"/>
                    <a:pt x="0" y="157070"/>
                    <a:pt x="0" y="147208"/>
                  </a:cubicBezTo>
                  <a:lnTo>
                    <a:pt x="0" y="37186"/>
                  </a:lnTo>
                  <a:cubicBezTo>
                    <a:pt x="0" y="27324"/>
                    <a:pt x="3918" y="17865"/>
                    <a:pt x="10892" y="10892"/>
                  </a:cubicBezTo>
                  <a:cubicBezTo>
                    <a:pt x="17865" y="3918"/>
                    <a:pt x="27324" y="0"/>
                    <a:pt x="37186"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36" id="36"/>
            <p:cNvSpPr txBox="true"/>
            <p:nvPr/>
          </p:nvSpPr>
          <p:spPr>
            <a:xfrm>
              <a:off x="0" y="28575"/>
              <a:ext cx="808540" cy="155819"/>
            </a:xfrm>
            <a:prstGeom prst="rect">
              <a:avLst/>
            </a:prstGeom>
          </p:spPr>
          <p:txBody>
            <a:bodyPr anchor="ctr" rtlCol="false" tIns="50800" lIns="50800" bIns="50800" rIns="50800"/>
            <a:lstStyle/>
            <a:p>
              <a:pPr algn="ctr">
                <a:lnSpc>
                  <a:spcPts val="3300"/>
                </a:lnSpc>
              </a:pPr>
              <a:r>
                <a:rPr lang="en-US" b="true" sz="3000" spc="60">
                  <a:solidFill>
                    <a:srgbClr val="FFFFFF">
                      <a:alpha val="80784"/>
                    </a:srgbClr>
                  </a:solidFill>
                  <a:latin typeface="Open Sans 1 Bold"/>
                  <a:ea typeface="Open Sans 1 Bold"/>
                  <a:cs typeface="Open Sans 1 Bold"/>
                  <a:sym typeface="Open Sans 1 Bold"/>
                </a:rPr>
                <a:t>Principios IA Responsable </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5E4E6"/>
        </a:solidFill>
      </p:bgPr>
    </p:bg>
    <p:spTree>
      <p:nvGrpSpPr>
        <p:cNvPr id="1" name=""/>
        <p:cNvGrpSpPr/>
        <p:nvPr/>
      </p:nvGrpSpPr>
      <p:grpSpPr>
        <a:xfrm>
          <a:off x="0" y="0"/>
          <a:ext cx="0" cy="0"/>
          <a:chOff x="0" y="0"/>
          <a:chExt cx="0" cy="0"/>
        </a:xfrm>
      </p:grpSpPr>
      <p:grpSp>
        <p:nvGrpSpPr>
          <p:cNvPr name="Group 2" id="2"/>
          <p:cNvGrpSpPr/>
          <p:nvPr/>
        </p:nvGrpSpPr>
        <p:grpSpPr>
          <a:xfrm rot="0">
            <a:off x="1052982" y="3446311"/>
            <a:ext cx="5197280" cy="3978499"/>
            <a:chOff x="0" y="0"/>
            <a:chExt cx="560670" cy="429191"/>
          </a:xfrm>
        </p:grpSpPr>
        <p:sp>
          <p:nvSpPr>
            <p:cNvPr name="Freeform 3" id="3"/>
            <p:cNvSpPr/>
            <p:nvPr/>
          </p:nvSpPr>
          <p:spPr>
            <a:xfrm flipH="false" flipV="false" rot="0">
              <a:off x="0" y="0"/>
              <a:ext cx="560670" cy="429191"/>
            </a:xfrm>
            <a:custGeom>
              <a:avLst/>
              <a:gdLst/>
              <a:ahLst/>
              <a:cxnLst/>
              <a:rect r="r" b="b" t="t" l="l"/>
              <a:pathLst>
                <a:path h="429191" w="560670">
                  <a:moveTo>
                    <a:pt x="53626" y="0"/>
                  </a:moveTo>
                  <a:lnTo>
                    <a:pt x="507044" y="0"/>
                  </a:lnTo>
                  <a:cubicBezTo>
                    <a:pt x="521266" y="0"/>
                    <a:pt x="534906" y="5650"/>
                    <a:pt x="544963" y="15707"/>
                  </a:cubicBezTo>
                  <a:cubicBezTo>
                    <a:pt x="555020" y="25763"/>
                    <a:pt x="560670" y="39403"/>
                    <a:pt x="560670" y="53626"/>
                  </a:cubicBezTo>
                  <a:lnTo>
                    <a:pt x="560670" y="375565"/>
                  </a:lnTo>
                  <a:cubicBezTo>
                    <a:pt x="560670" y="389787"/>
                    <a:pt x="555020" y="403427"/>
                    <a:pt x="544963" y="413484"/>
                  </a:cubicBezTo>
                  <a:cubicBezTo>
                    <a:pt x="534906" y="423541"/>
                    <a:pt x="521266" y="429191"/>
                    <a:pt x="507044" y="429191"/>
                  </a:cubicBezTo>
                  <a:lnTo>
                    <a:pt x="53626" y="429191"/>
                  </a:lnTo>
                  <a:cubicBezTo>
                    <a:pt x="39403" y="429191"/>
                    <a:pt x="25763" y="423541"/>
                    <a:pt x="15707" y="413484"/>
                  </a:cubicBezTo>
                  <a:cubicBezTo>
                    <a:pt x="5650" y="403427"/>
                    <a:pt x="0" y="389787"/>
                    <a:pt x="0" y="375565"/>
                  </a:cubicBezTo>
                  <a:lnTo>
                    <a:pt x="0" y="53626"/>
                  </a:lnTo>
                  <a:cubicBezTo>
                    <a:pt x="0" y="39403"/>
                    <a:pt x="5650" y="25763"/>
                    <a:pt x="15707" y="15707"/>
                  </a:cubicBezTo>
                  <a:cubicBezTo>
                    <a:pt x="25763" y="5650"/>
                    <a:pt x="39403" y="0"/>
                    <a:pt x="53626"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4" id="4"/>
            <p:cNvSpPr txBox="true"/>
            <p:nvPr/>
          </p:nvSpPr>
          <p:spPr>
            <a:xfrm>
              <a:off x="0" y="19050"/>
              <a:ext cx="560670" cy="410141"/>
            </a:xfrm>
            <a:prstGeom prst="rect">
              <a:avLst/>
            </a:prstGeom>
          </p:spPr>
          <p:txBody>
            <a:bodyPr anchor="ctr" rtlCol="false" tIns="50800" lIns="50800" bIns="50800" rIns="50800"/>
            <a:lstStyle/>
            <a:p>
              <a:pPr algn="ctr" marL="0" indent="0" lvl="0">
                <a:lnSpc>
                  <a:spcPts val="2089"/>
                </a:lnSpc>
                <a:spcBef>
                  <a:spcPct val="0"/>
                </a:spcBef>
              </a:pPr>
            </a:p>
          </p:txBody>
        </p:sp>
      </p:grpSp>
      <p:grpSp>
        <p:nvGrpSpPr>
          <p:cNvPr name="Group 5" id="5"/>
          <p:cNvGrpSpPr/>
          <p:nvPr/>
        </p:nvGrpSpPr>
        <p:grpSpPr>
          <a:xfrm rot="0">
            <a:off x="1052982" y="5468012"/>
            <a:ext cx="5197280" cy="1956798"/>
            <a:chOff x="0" y="0"/>
            <a:chExt cx="560670" cy="211095"/>
          </a:xfrm>
        </p:grpSpPr>
        <p:sp>
          <p:nvSpPr>
            <p:cNvPr name="Freeform 6" id="6"/>
            <p:cNvSpPr/>
            <p:nvPr/>
          </p:nvSpPr>
          <p:spPr>
            <a:xfrm flipH="false" flipV="false" rot="0">
              <a:off x="0" y="0"/>
              <a:ext cx="560670" cy="211095"/>
            </a:xfrm>
            <a:custGeom>
              <a:avLst/>
              <a:gdLst/>
              <a:ahLst/>
              <a:cxnLst/>
              <a:rect r="r" b="b" t="t" l="l"/>
              <a:pathLst>
                <a:path h="211095" w="560670">
                  <a:moveTo>
                    <a:pt x="53626" y="0"/>
                  </a:moveTo>
                  <a:lnTo>
                    <a:pt x="507044" y="0"/>
                  </a:lnTo>
                  <a:cubicBezTo>
                    <a:pt x="521266" y="0"/>
                    <a:pt x="534906" y="5650"/>
                    <a:pt x="544963" y="15707"/>
                  </a:cubicBezTo>
                  <a:cubicBezTo>
                    <a:pt x="555020" y="25763"/>
                    <a:pt x="560670" y="39403"/>
                    <a:pt x="560670" y="53626"/>
                  </a:cubicBezTo>
                  <a:lnTo>
                    <a:pt x="560670" y="157469"/>
                  </a:lnTo>
                  <a:cubicBezTo>
                    <a:pt x="560670" y="171691"/>
                    <a:pt x="555020" y="185331"/>
                    <a:pt x="544963" y="195388"/>
                  </a:cubicBezTo>
                  <a:cubicBezTo>
                    <a:pt x="534906" y="205445"/>
                    <a:pt x="521266" y="211095"/>
                    <a:pt x="507044" y="211095"/>
                  </a:cubicBezTo>
                  <a:lnTo>
                    <a:pt x="53626" y="211095"/>
                  </a:lnTo>
                  <a:cubicBezTo>
                    <a:pt x="39403" y="211095"/>
                    <a:pt x="25763" y="205445"/>
                    <a:pt x="15707" y="195388"/>
                  </a:cubicBezTo>
                  <a:cubicBezTo>
                    <a:pt x="5650" y="185331"/>
                    <a:pt x="0" y="171691"/>
                    <a:pt x="0" y="157469"/>
                  </a:cubicBezTo>
                  <a:lnTo>
                    <a:pt x="0" y="53626"/>
                  </a:lnTo>
                  <a:cubicBezTo>
                    <a:pt x="0" y="39403"/>
                    <a:pt x="5650" y="25763"/>
                    <a:pt x="15707" y="15707"/>
                  </a:cubicBezTo>
                  <a:cubicBezTo>
                    <a:pt x="25763" y="5650"/>
                    <a:pt x="39403" y="0"/>
                    <a:pt x="53626" y="0"/>
                  </a:cubicBezTo>
                  <a:close/>
                </a:path>
              </a:pathLst>
            </a:custGeom>
            <a:gradFill rotWithShape="true">
              <a:gsLst>
                <a:gs pos="0">
                  <a:srgbClr val="3C9FC4">
                    <a:alpha val="100000"/>
                  </a:srgbClr>
                </a:gs>
                <a:gs pos="100000">
                  <a:srgbClr val="1D1E50">
                    <a:alpha val="100000"/>
                  </a:srgbClr>
                </a:gs>
              </a:gsLst>
              <a:lin ang="0"/>
            </a:gradFill>
            <a:ln cap="rnd">
              <a:noFill/>
              <a:prstDash val="sysDot"/>
              <a:round/>
            </a:ln>
          </p:spPr>
        </p:sp>
        <p:sp>
          <p:nvSpPr>
            <p:cNvPr name="TextBox 7" id="7"/>
            <p:cNvSpPr txBox="true"/>
            <p:nvPr/>
          </p:nvSpPr>
          <p:spPr>
            <a:xfrm>
              <a:off x="0" y="19050"/>
              <a:ext cx="560670" cy="192045"/>
            </a:xfrm>
            <a:prstGeom prst="rect">
              <a:avLst/>
            </a:prstGeom>
          </p:spPr>
          <p:txBody>
            <a:bodyPr anchor="ctr" rtlCol="false" tIns="50800" lIns="50800" bIns="50800" rIns="50800"/>
            <a:lstStyle/>
            <a:p>
              <a:pPr algn="ctr">
                <a:lnSpc>
                  <a:spcPts val="2089"/>
                </a:lnSpc>
              </a:pPr>
            </a:p>
          </p:txBody>
        </p:sp>
      </p:grpSp>
      <p:sp>
        <p:nvSpPr>
          <p:cNvPr name="TextBox 8" id="8"/>
          <p:cNvSpPr txBox="true"/>
          <p:nvPr/>
        </p:nvSpPr>
        <p:spPr>
          <a:xfrm rot="0">
            <a:off x="1072598" y="5599003"/>
            <a:ext cx="5056138" cy="1656715"/>
          </a:xfrm>
          <a:prstGeom prst="rect">
            <a:avLst/>
          </a:prstGeom>
        </p:spPr>
        <p:txBody>
          <a:bodyPr anchor="t" rtlCol="false" tIns="0" lIns="0" bIns="0" rIns="0">
            <a:spAutoFit/>
          </a:bodyPr>
          <a:lstStyle/>
          <a:p>
            <a:pPr algn="just" marL="410209" indent="-205105" lvl="1">
              <a:lnSpc>
                <a:spcPts val="2659"/>
              </a:lnSpc>
              <a:buFont typeface="Arial"/>
              <a:buChar char="•"/>
            </a:pPr>
            <a:r>
              <a:rPr lang="en-US" b="true" sz="1899">
                <a:solidFill>
                  <a:srgbClr val="FFFFFF"/>
                </a:solidFill>
                <a:latin typeface="Open Sans 2 Bold"/>
                <a:ea typeface="Open Sans 2 Bold"/>
                <a:cs typeface="Open Sans 2 Bold"/>
                <a:sym typeface="Open Sans 2 Bold"/>
              </a:rPr>
              <a:t>Interfaz accesible</a:t>
            </a:r>
          </a:p>
          <a:p>
            <a:pPr algn="just" marL="410209" indent="-205105" lvl="1">
              <a:lnSpc>
                <a:spcPts val="2659"/>
              </a:lnSpc>
              <a:buFont typeface="Arial"/>
              <a:buChar char="•"/>
            </a:pPr>
            <a:r>
              <a:rPr lang="en-US" b="true" sz="1899">
                <a:solidFill>
                  <a:srgbClr val="FFFFFF"/>
                </a:solidFill>
                <a:latin typeface="Open Sans 2 Bold"/>
                <a:ea typeface="Open Sans 2 Bold"/>
                <a:cs typeface="Open Sans 2 Bold"/>
                <a:sym typeface="Open Sans 2 Bold"/>
              </a:rPr>
              <a:t>Opciones multilingües </a:t>
            </a:r>
          </a:p>
          <a:p>
            <a:pPr algn="just" marL="410209" indent="-205105" lvl="1">
              <a:lnSpc>
                <a:spcPts val="2659"/>
              </a:lnSpc>
              <a:buFont typeface="Arial"/>
              <a:buChar char="•"/>
            </a:pPr>
            <a:r>
              <a:rPr lang="en-US" b="true" sz="1899">
                <a:solidFill>
                  <a:srgbClr val="FFFFFF"/>
                </a:solidFill>
                <a:latin typeface="Open Sans 2 Bold"/>
                <a:ea typeface="Open Sans 2 Bold"/>
                <a:cs typeface="Open Sans 2 Bold"/>
                <a:sym typeface="Open Sans 2 Bold"/>
              </a:rPr>
              <a:t>Compatibilidad para distintos niveles de habilidad</a:t>
            </a:r>
          </a:p>
          <a:p>
            <a:pPr algn="just" marL="0" indent="0" lvl="0">
              <a:lnSpc>
                <a:spcPts val="2659"/>
              </a:lnSpc>
              <a:spcBef>
                <a:spcPct val="0"/>
              </a:spcBef>
            </a:pPr>
          </a:p>
        </p:txBody>
      </p:sp>
      <p:sp>
        <p:nvSpPr>
          <p:cNvPr name="TextBox 9" id="9"/>
          <p:cNvSpPr txBox="true"/>
          <p:nvPr/>
        </p:nvSpPr>
        <p:spPr>
          <a:xfrm rot="0">
            <a:off x="1409700" y="3821971"/>
            <a:ext cx="4483844" cy="838200"/>
          </a:xfrm>
          <a:prstGeom prst="rect">
            <a:avLst/>
          </a:prstGeom>
        </p:spPr>
        <p:txBody>
          <a:bodyPr anchor="t" rtlCol="false" tIns="0" lIns="0" bIns="0" rIns="0">
            <a:spAutoFit/>
          </a:bodyPr>
          <a:lstStyle/>
          <a:p>
            <a:pPr algn="l" marL="0" indent="0" lvl="0">
              <a:lnSpc>
                <a:spcPts val="3359"/>
              </a:lnSpc>
              <a:spcBef>
                <a:spcPct val="0"/>
              </a:spcBef>
            </a:pPr>
            <a:r>
              <a:rPr lang="en-US" b="true" sz="2799" spc="139">
                <a:solidFill>
                  <a:srgbClr val="FFFFFF"/>
                </a:solidFill>
                <a:latin typeface="Open Sans 2 Ultra-Bold"/>
                <a:ea typeface="Open Sans 2 Ultra-Bold"/>
                <a:cs typeface="Open Sans 2 Ultra-Bold"/>
                <a:sym typeface="Open Sans 2 Ultra-Bold"/>
              </a:rPr>
              <a:t>Inclusión (Inclusiveness)</a:t>
            </a:r>
          </a:p>
        </p:txBody>
      </p:sp>
      <p:grpSp>
        <p:nvGrpSpPr>
          <p:cNvPr name="Group 10" id="10"/>
          <p:cNvGrpSpPr/>
          <p:nvPr/>
        </p:nvGrpSpPr>
        <p:grpSpPr>
          <a:xfrm rot="0">
            <a:off x="6544762" y="3462537"/>
            <a:ext cx="5197280" cy="3978499"/>
            <a:chOff x="0" y="0"/>
            <a:chExt cx="560670" cy="429191"/>
          </a:xfrm>
        </p:grpSpPr>
        <p:sp>
          <p:nvSpPr>
            <p:cNvPr name="Freeform 11" id="11"/>
            <p:cNvSpPr/>
            <p:nvPr/>
          </p:nvSpPr>
          <p:spPr>
            <a:xfrm flipH="false" flipV="false" rot="0">
              <a:off x="0" y="0"/>
              <a:ext cx="560670" cy="429191"/>
            </a:xfrm>
            <a:custGeom>
              <a:avLst/>
              <a:gdLst/>
              <a:ahLst/>
              <a:cxnLst/>
              <a:rect r="r" b="b" t="t" l="l"/>
              <a:pathLst>
                <a:path h="429191" w="560670">
                  <a:moveTo>
                    <a:pt x="53626" y="0"/>
                  </a:moveTo>
                  <a:lnTo>
                    <a:pt x="507044" y="0"/>
                  </a:lnTo>
                  <a:cubicBezTo>
                    <a:pt x="521266" y="0"/>
                    <a:pt x="534906" y="5650"/>
                    <a:pt x="544963" y="15707"/>
                  </a:cubicBezTo>
                  <a:cubicBezTo>
                    <a:pt x="555020" y="25763"/>
                    <a:pt x="560670" y="39403"/>
                    <a:pt x="560670" y="53626"/>
                  </a:cubicBezTo>
                  <a:lnTo>
                    <a:pt x="560670" y="375565"/>
                  </a:lnTo>
                  <a:cubicBezTo>
                    <a:pt x="560670" y="389787"/>
                    <a:pt x="555020" y="403427"/>
                    <a:pt x="544963" y="413484"/>
                  </a:cubicBezTo>
                  <a:cubicBezTo>
                    <a:pt x="534906" y="423541"/>
                    <a:pt x="521266" y="429191"/>
                    <a:pt x="507044" y="429191"/>
                  </a:cubicBezTo>
                  <a:lnTo>
                    <a:pt x="53626" y="429191"/>
                  </a:lnTo>
                  <a:cubicBezTo>
                    <a:pt x="39403" y="429191"/>
                    <a:pt x="25763" y="423541"/>
                    <a:pt x="15707" y="413484"/>
                  </a:cubicBezTo>
                  <a:cubicBezTo>
                    <a:pt x="5650" y="403427"/>
                    <a:pt x="0" y="389787"/>
                    <a:pt x="0" y="375565"/>
                  </a:cubicBezTo>
                  <a:lnTo>
                    <a:pt x="0" y="53626"/>
                  </a:lnTo>
                  <a:cubicBezTo>
                    <a:pt x="0" y="39403"/>
                    <a:pt x="5650" y="25763"/>
                    <a:pt x="15707" y="15707"/>
                  </a:cubicBezTo>
                  <a:cubicBezTo>
                    <a:pt x="25763" y="5650"/>
                    <a:pt x="39403" y="0"/>
                    <a:pt x="53626"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12" id="12"/>
            <p:cNvSpPr txBox="true"/>
            <p:nvPr/>
          </p:nvSpPr>
          <p:spPr>
            <a:xfrm>
              <a:off x="0" y="19050"/>
              <a:ext cx="560670" cy="410141"/>
            </a:xfrm>
            <a:prstGeom prst="rect">
              <a:avLst/>
            </a:prstGeom>
          </p:spPr>
          <p:txBody>
            <a:bodyPr anchor="ctr" rtlCol="false" tIns="50800" lIns="50800" bIns="50800" rIns="50800"/>
            <a:lstStyle/>
            <a:p>
              <a:pPr algn="ctr" marL="0" indent="0" lvl="0">
                <a:lnSpc>
                  <a:spcPts val="2089"/>
                </a:lnSpc>
                <a:spcBef>
                  <a:spcPct val="0"/>
                </a:spcBef>
              </a:pPr>
            </a:p>
          </p:txBody>
        </p:sp>
      </p:grpSp>
      <p:grpSp>
        <p:nvGrpSpPr>
          <p:cNvPr name="Group 13" id="13"/>
          <p:cNvGrpSpPr/>
          <p:nvPr/>
        </p:nvGrpSpPr>
        <p:grpSpPr>
          <a:xfrm rot="0">
            <a:off x="6545939" y="5468012"/>
            <a:ext cx="5197280" cy="1956798"/>
            <a:chOff x="0" y="0"/>
            <a:chExt cx="560670" cy="211095"/>
          </a:xfrm>
        </p:grpSpPr>
        <p:sp>
          <p:nvSpPr>
            <p:cNvPr name="Freeform 14" id="14"/>
            <p:cNvSpPr/>
            <p:nvPr/>
          </p:nvSpPr>
          <p:spPr>
            <a:xfrm flipH="false" flipV="false" rot="0">
              <a:off x="0" y="0"/>
              <a:ext cx="560670" cy="211095"/>
            </a:xfrm>
            <a:custGeom>
              <a:avLst/>
              <a:gdLst/>
              <a:ahLst/>
              <a:cxnLst/>
              <a:rect r="r" b="b" t="t" l="l"/>
              <a:pathLst>
                <a:path h="211095" w="560670">
                  <a:moveTo>
                    <a:pt x="53626" y="0"/>
                  </a:moveTo>
                  <a:lnTo>
                    <a:pt x="507044" y="0"/>
                  </a:lnTo>
                  <a:cubicBezTo>
                    <a:pt x="521266" y="0"/>
                    <a:pt x="534906" y="5650"/>
                    <a:pt x="544963" y="15707"/>
                  </a:cubicBezTo>
                  <a:cubicBezTo>
                    <a:pt x="555020" y="25763"/>
                    <a:pt x="560670" y="39403"/>
                    <a:pt x="560670" y="53626"/>
                  </a:cubicBezTo>
                  <a:lnTo>
                    <a:pt x="560670" y="157469"/>
                  </a:lnTo>
                  <a:cubicBezTo>
                    <a:pt x="560670" y="171691"/>
                    <a:pt x="555020" y="185331"/>
                    <a:pt x="544963" y="195388"/>
                  </a:cubicBezTo>
                  <a:cubicBezTo>
                    <a:pt x="534906" y="205445"/>
                    <a:pt x="521266" y="211095"/>
                    <a:pt x="507044" y="211095"/>
                  </a:cubicBezTo>
                  <a:lnTo>
                    <a:pt x="53626" y="211095"/>
                  </a:lnTo>
                  <a:cubicBezTo>
                    <a:pt x="39403" y="211095"/>
                    <a:pt x="25763" y="205445"/>
                    <a:pt x="15707" y="195388"/>
                  </a:cubicBezTo>
                  <a:cubicBezTo>
                    <a:pt x="5650" y="185331"/>
                    <a:pt x="0" y="171691"/>
                    <a:pt x="0" y="157469"/>
                  </a:cubicBezTo>
                  <a:lnTo>
                    <a:pt x="0" y="53626"/>
                  </a:lnTo>
                  <a:cubicBezTo>
                    <a:pt x="0" y="39403"/>
                    <a:pt x="5650" y="25763"/>
                    <a:pt x="15707" y="15707"/>
                  </a:cubicBezTo>
                  <a:cubicBezTo>
                    <a:pt x="25763" y="5650"/>
                    <a:pt x="39403" y="0"/>
                    <a:pt x="53626" y="0"/>
                  </a:cubicBezTo>
                  <a:close/>
                </a:path>
              </a:pathLst>
            </a:custGeom>
            <a:gradFill rotWithShape="true">
              <a:gsLst>
                <a:gs pos="0">
                  <a:srgbClr val="3C9FC4">
                    <a:alpha val="100000"/>
                  </a:srgbClr>
                </a:gs>
                <a:gs pos="100000">
                  <a:srgbClr val="1D1E50">
                    <a:alpha val="100000"/>
                  </a:srgbClr>
                </a:gs>
              </a:gsLst>
              <a:lin ang="0"/>
            </a:gradFill>
            <a:ln cap="rnd">
              <a:noFill/>
              <a:prstDash val="sysDot"/>
              <a:round/>
            </a:ln>
          </p:spPr>
        </p:sp>
        <p:sp>
          <p:nvSpPr>
            <p:cNvPr name="TextBox 15" id="15"/>
            <p:cNvSpPr txBox="true"/>
            <p:nvPr/>
          </p:nvSpPr>
          <p:spPr>
            <a:xfrm>
              <a:off x="0" y="19050"/>
              <a:ext cx="560670" cy="192045"/>
            </a:xfrm>
            <a:prstGeom prst="rect">
              <a:avLst/>
            </a:prstGeom>
          </p:spPr>
          <p:txBody>
            <a:bodyPr anchor="ctr" rtlCol="false" tIns="50800" lIns="50800" bIns="50800" rIns="50800"/>
            <a:lstStyle/>
            <a:p>
              <a:pPr algn="ctr">
                <a:lnSpc>
                  <a:spcPts val="2089"/>
                </a:lnSpc>
              </a:pPr>
            </a:p>
          </p:txBody>
        </p:sp>
      </p:grpSp>
      <p:sp>
        <p:nvSpPr>
          <p:cNvPr name="TextBox 16" id="16"/>
          <p:cNvSpPr txBox="true"/>
          <p:nvPr/>
        </p:nvSpPr>
        <p:spPr>
          <a:xfrm rot="0">
            <a:off x="6545537" y="5612063"/>
            <a:ext cx="5007121" cy="1323340"/>
          </a:xfrm>
          <a:prstGeom prst="rect">
            <a:avLst/>
          </a:prstGeom>
        </p:spPr>
        <p:txBody>
          <a:bodyPr anchor="t" rtlCol="false" tIns="0" lIns="0" bIns="0" rIns="0">
            <a:spAutoFit/>
          </a:bodyPr>
          <a:lstStyle/>
          <a:p>
            <a:pPr algn="l" marL="410211" indent="-205106" lvl="1">
              <a:lnSpc>
                <a:spcPts val="2660"/>
              </a:lnSpc>
              <a:buFont typeface="Arial"/>
              <a:buChar char="•"/>
            </a:pPr>
            <a:r>
              <a:rPr lang="en-US" b="true" sz="1900">
                <a:solidFill>
                  <a:srgbClr val="FFFFFF"/>
                </a:solidFill>
                <a:latin typeface="Open Sans 2 Bold"/>
                <a:ea typeface="Open Sans 2 Bold"/>
                <a:cs typeface="Open Sans 2 Bold"/>
                <a:sym typeface="Open Sans 2 Bold"/>
              </a:rPr>
              <a:t>Explicabilidad de la IA</a:t>
            </a:r>
          </a:p>
          <a:p>
            <a:pPr algn="l" marL="410211" indent="-205106" lvl="1">
              <a:lnSpc>
                <a:spcPts val="2660"/>
              </a:lnSpc>
              <a:buFont typeface="Arial"/>
              <a:buChar char="•"/>
            </a:pPr>
            <a:r>
              <a:rPr lang="en-US" b="true" sz="1900">
                <a:solidFill>
                  <a:srgbClr val="FFFFFF"/>
                </a:solidFill>
                <a:latin typeface="Open Sans 2 Bold"/>
                <a:ea typeface="Open Sans 2 Bold"/>
                <a:cs typeface="Open Sans 2 Bold"/>
                <a:sym typeface="Open Sans 2 Bold"/>
              </a:rPr>
              <a:t>Historial de actividades</a:t>
            </a:r>
          </a:p>
          <a:p>
            <a:pPr algn="l" marL="410211" indent="-205106" lvl="1">
              <a:lnSpc>
                <a:spcPts val="2660"/>
              </a:lnSpc>
              <a:buFont typeface="Arial"/>
              <a:buChar char="•"/>
            </a:pPr>
            <a:r>
              <a:rPr lang="en-US" b="true" sz="1900">
                <a:solidFill>
                  <a:srgbClr val="FFFFFF"/>
                </a:solidFill>
                <a:latin typeface="Open Sans 2 Bold"/>
                <a:ea typeface="Open Sans 2 Bold"/>
                <a:cs typeface="Open Sans 2 Bold"/>
                <a:sym typeface="Open Sans 2 Bold"/>
              </a:rPr>
              <a:t>Consentimiento informado </a:t>
            </a:r>
          </a:p>
          <a:p>
            <a:pPr algn="l" marL="0" indent="0" lvl="0">
              <a:lnSpc>
                <a:spcPts val="2660"/>
              </a:lnSpc>
              <a:spcBef>
                <a:spcPct val="0"/>
              </a:spcBef>
            </a:pPr>
          </a:p>
        </p:txBody>
      </p:sp>
      <p:sp>
        <p:nvSpPr>
          <p:cNvPr name="TextBox 17" id="17"/>
          <p:cNvSpPr txBox="true"/>
          <p:nvPr/>
        </p:nvSpPr>
        <p:spPr>
          <a:xfrm rot="0">
            <a:off x="6938922" y="3821971"/>
            <a:ext cx="4434438" cy="838200"/>
          </a:xfrm>
          <a:prstGeom prst="rect">
            <a:avLst/>
          </a:prstGeom>
        </p:spPr>
        <p:txBody>
          <a:bodyPr anchor="t" rtlCol="false" tIns="0" lIns="0" bIns="0" rIns="0">
            <a:spAutoFit/>
          </a:bodyPr>
          <a:lstStyle/>
          <a:p>
            <a:pPr algn="l" marL="0" indent="0" lvl="0">
              <a:lnSpc>
                <a:spcPts val="3359"/>
              </a:lnSpc>
              <a:spcBef>
                <a:spcPct val="0"/>
              </a:spcBef>
            </a:pPr>
            <a:r>
              <a:rPr lang="en-US" b="true" sz="2799" spc="139">
                <a:solidFill>
                  <a:srgbClr val="FFFFFF"/>
                </a:solidFill>
                <a:latin typeface="Open Sans 2 Ultra-Bold"/>
                <a:ea typeface="Open Sans 2 Ultra-Bold"/>
                <a:cs typeface="Open Sans 2 Ultra-Bold"/>
                <a:sym typeface="Open Sans 2 Ultra-Bold"/>
              </a:rPr>
              <a:t>Transparencia (Transparency)</a:t>
            </a:r>
          </a:p>
        </p:txBody>
      </p:sp>
      <p:grpSp>
        <p:nvGrpSpPr>
          <p:cNvPr name="Group 18" id="18"/>
          <p:cNvGrpSpPr/>
          <p:nvPr/>
        </p:nvGrpSpPr>
        <p:grpSpPr>
          <a:xfrm rot="0">
            <a:off x="12062020" y="3478762"/>
            <a:ext cx="5197280" cy="3934265"/>
            <a:chOff x="0" y="0"/>
            <a:chExt cx="560670" cy="424419"/>
          </a:xfrm>
        </p:grpSpPr>
        <p:sp>
          <p:nvSpPr>
            <p:cNvPr name="Freeform 19" id="19"/>
            <p:cNvSpPr/>
            <p:nvPr/>
          </p:nvSpPr>
          <p:spPr>
            <a:xfrm flipH="false" flipV="false" rot="0">
              <a:off x="0" y="0"/>
              <a:ext cx="560670" cy="424419"/>
            </a:xfrm>
            <a:custGeom>
              <a:avLst/>
              <a:gdLst/>
              <a:ahLst/>
              <a:cxnLst/>
              <a:rect r="r" b="b" t="t" l="l"/>
              <a:pathLst>
                <a:path h="424419" w="560670">
                  <a:moveTo>
                    <a:pt x="53626" y="0"/>
                  </a:moveTo>
                  <a:lnTo>
                    <a:pt x="507044" y="0"/>
                  </a:lnTo>
                  <a:cubicBezTo>
                    <a:pt x="521266" y="0"/>
                    <a:pt x="534906" y="5650"/>
                    <a:pt x="544963" y="15707"/>
                  </a:cubicBezTo>
                  <a:cubicBezTo>
                    <a:pt x="555020" y="25763"/>
                    <a:pt x="560670" y="39403"/>
                    <a:pt x="560670" y="53626"/>
                  </a:cubicBezTo>
                  <a:lnTo>
                    <a:pt x="560670" y="370793"/>
                  </a:lnTo>
                  <a:cubicBezTo>
                    <a:pt x="560670" y="385015"/>
                    <a:pt x="555020" y="398655"/>
                    <a:pt x="544963" y="408712"/>
                  </a:cubicBezTo>
                  <a:cubicBezTo>
                    <a:pt x="534906" y="418769"/>
                    <a:pt x="521266" y="424419"/>
                    <a:pt x="507044" y="424419"/>
                  </a:cubicBezTo>
                  <a:lnTo>
                    <a:pt x="53626" y="424419"/>
                  </a:lnTo>
                  <a:cubicBezTo>
                    <a:pt x="39403" y="424419"/>
                    <a:pt x="25763" y="418769"/>
                    <a:pt x="15707" y="408712"/>
                  </a:cubicBezTo>
                  <a:cubicBezTo>
                    <a:pt x="5650" y="398655"/>
                    <a:pt x="0" y="385015"/>
                    <a:pt x="0" y="370793"/>
                  </a:cubicBezTo>
                  <a:lnTo>
                    <a:pt x="0" y="53626"/>
                  </a:lnTo>
                  <a:cubicBezTo>
                    <a:pt x="0" y="39403"/>
                    <a:pt x="5650" y="25763"/>
                    <a:pt x="15707" y="15707"/>
                  </a:cubicBezTo>
                  <a:cubicBezTo>
                    <a:pt x="25763" y="5650"/>
                    <a:pt x="39403" y="0"/>
                    <a:pt x="53626"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20" id="20"/>
            <p:cNvSpPr txBox="true"/>
            <p:nvPr/>
          </p:nvSpPr>
          <p:spPr>
            <a:xfrm>
              <a:off x="0" y="19050"/>
              <a:ext cx="560670" cy="405369"/>
            </a:xfrm>
            <a:prstGeom prst="rect">
              <a:avLst/>
            </a:prstGeom>
          </p:spPr>
          <p:txBody>
            <a:bodyPr anchor="ctr" rtlCol="false" tIns="50800" lIns="50800" bIns="50800" rIns="50800"/>
            <a:lstStyle/>
            <a:p>
              <a:pPr algn="ctr" marL="0" indent="0" lvl="0">
                <a:lnSpc>
                  <a:spcPts val="2089"/>
                </a:lnSpc>
                <a:spcBef>
                  <a:spcPct val="0"/>
                </a:spcBef>
              </a:pPr>
            </a:p>
          </p:txBody>
        </p:sp>
      </p:grpSp>
      <p:grpSp>
        <p:nvGrpSpPr>
          <p:cNvPr name="Group 21" id="21"/>
          <p:cNvGrpSpPr/>
          <p:nvPr/>
        </p:nvGrpSpPr>
        <p:grpSpPr>
          <a:xfrm rot="0">
            <a:off x="12062020" y="5500463"/>
            <a:ext cx="5197280" cy="1924347"/>
            <a:chOff x="0" y="0"/>
            <a:chExt cx="560670" cy="207594"/>
          </a:xfrm>
        </p:grpSpPr>
        <p:sp>
          <p:nvSpPr>
            <p:cNvPr name="Freeform 22" id="22"/>
            <p:cNvSpPr/>
            <p:nvPr/>
          </p:nvSpPr>
          <p:spPr>
            <a:xfrm flipH="false" flipV="false" rot="0">
              <a:off x="0" y="0"/>
              <a:ext cx="560670" cy="207594"/>
            </a:xfrm>
            <a:custGeom>
              <a:avLst/>
              <a:gdLst/>
              <a:ahLst/>
              <a:cxnLst/>
              <a:rect r="r" b="b" t="t" l="l"/>
              <a:pathLst>
                <a:path h="207594" w="560670">
                  <a:moveTo>
                    <a:pt x="53626" y="0"/>
                  </a:moveTo>
                  <a:lnTo>
                    <a:pt x="507044" y="0"/>
                  </a:lnTo>
                  <a:cubicBezTo>
                    <a:pt x="521266" y="0"/>
                    <a:pt x="534906" y="5650"/>
                    <a:pt x="544963" y="15707"/>
                  </a:cubicBezTo>
                  <a:cubicBezTo>
                    <a:pt x="555020" y="25763"/>
                    <a:pt x="560670" y="39403"/>
                    <a:pt x="560670" y="53626"/>
                  </a:cubicBezTo>
                  <a:lnTo>
                    <a:pt x="560670" y="153968"/>
                  </a:lnTo>
                  <a:cubicBezTo>
                    <a:pt x="560670" y="183585"/>
                    <a:pt x="536661" y="207594"/>
                    <a:pt x="507044" y="207594"/>
                  </a:cubicBezTo>
                  <a:lnTo>
                    <a:pt x="53626" y="207594"/>
                  </a:lnTo>
                  <a:cubicBezTo>
                    <a:pt x="39403" y="207594"/>
                    <a:pt x="25763" y="201944"/>
                    <a:pt x="15707" y="191887"/>
                  </a:cubicBezTo>
                  <a:cubicBezTo>
                    <a:pt x="5650" y="181830"/>
                    <a:pt x="0" y="168190"/>
                    <a:pt x="0" y="153968"/>
                  </a:cubicBezTo>
                  <a:lnTo>
                    <a:pt x="0" y="53626"/>
                  </a:lnTo>
                  <a:cubicBezTo>
                    <a:pt x="0" y="39403"/>
                    <a:pt x="5650" y="25763"/>
                    <a:pt x="15707" y="15707"/>
                  </a:cubicBezTo>
                  <a:cubicBezTo>
                    <a:pt x="25763" y="5650"/>
                    <a:pt x="39403" y="0"/>
                    <a:pt x="53626" y="0"/>
                  </a:cubicBezTo>
                  <a:close/>
                </a:path>
              </a:pathLst>
            </a:custGeom>
            <a:gradFill rotWithShape="true">
              <a:gsLst>
                <a:gs pos="0">
                  <a:srgbClr val="3C9FC4">
                    <a:alpha val="100000"/>
                  </a:srgbClr>
                </a:gs>
                <a:gs pos="100000">
                  <a:srgbClr val="1D1E50">
                    <a:alpha val="100000"/>
                  </a:srgbClr>
                </a:gs>
              </a:gsLst>
              <a:lin ang="0"/>
            </a:gradFill>
            <a:ln cap="rnd">
              <a:noFill/>
              <a:prstDash val="sysDot"/>
              <a:round/>
            </a:ln>
          </p:spPr>
        </p:sp>
        <p:sp>
          <p:nvSpPr>
            <p:cNvPr name="TextBox 23" id="23"/>
            <p:cNvSpPr txBox="true"/>
            <p:nvPr/>
          </p:nvSpPr>
          <p:spPr>
            <a:xfrm>
              <a:off x="0" y="19050"/>
              <a:ext cx="560670" cy="188544"/>
            </a:xfrm>
            <a:prstGeom prst="rect">
              <a:avLst/>
            </a:prstGeom>
          </p:spPr>
          <p:txBody>
            <a:bodyPr anchor="ctr" rtlCol="false" tIns="50800" lIns="50800" bIns="50800" rIns="50800"/>
            <a:lstStyle/>
            <a:p>
              <a:pPr algn="ctr">
                <a:lnSpc>
                  <a:spcPts val="2089"/>
                </a:lnSpc>
              </a:pPr>
            </a:p>
          </p:txBody>
        </p:sp>
      </p:grpSp>
      <p:sp>
        <p:nvSpPr>
          <p:cNvPr name="TextBox 24" id="24"/>
          <p:cNvSpPr txBox="true"/>
          <p:nvPr/>
        </p:nvSpPr>
        <p:spPr>
          <a:xfrm rot="0">
            <a:off x="12427842" y="3821971"/>
            <a:ext cx="3982145" cy="838200"/>
          </a:xfrm>
          <a:prstGeom prst="rect">
            <a:avLst/>
          </a:prstGeom>
        </p:spPr>
        <p:txBody>
          <a:bodyPr anchor="t" rtlCol="false" tIns="0" lIns="0" bIns="0" rIns="0">
            <a:spAutoFit/>
          </a:bodyPr>
          <a:lstStyle/>
          <a:p>
            <a:pPr algn="l" marL="0" indent="0" lvl="0">
              <a:lnSpc>
                <a:spcPts val="3359"/>
              </a:lnSpc>
              <a:spcBef>
                <a:spcPct val="0"/>
              </a:spcBef>
            </a:pPr>
            <a:r>
              <a:rPr lang="en-US" b="true" sz="2799" spc="139">
                <a:solidFill>
                  <a:srgbClr val="FFFFFF"/>
                </a:solidFill>
                <a:latin typeface="Open Sans 2 Ultra-Bold"/>
                <a:ea typeface="Open Sans 2 Ultra-Bold"/>
                <a:cs typeface="Open Sans 2 Ultra-Bold"/>
                <a:sym typeface="Open Sans 2 Ultra-Bold"/>
              </a:rPr>
              <a:t>Responsabilidad (Accountability)</a:t>
            </a:r>
          </a:p>
        </p:txBody>
      </p:sp>
      <p:sp>
        <p:nvSpPr>
          <p:cNvPr name="TextBox 25" id="25"/>
          <p:cNvSpPr txBox="true"/>
          <p:nvPr/>
        </p:nvSpPr>
        <p:spPr>
          <a:xfrm rot="0">
            <a:off x="12280173" y="5631454"/>
            <a:ext cx="4663619" cy="1656715"/>
          </a:xfrm>
          <a:prstGeom prst="rect">
            <a:avLst/>
          </a:prstGeom>
        </p:spPr>
        <p:txBody>
          <a:bodyPr anchor="t" rtlCol="false" tIns="0" lIns="0" bIns="0" rIns="0">
            <a:spAutoFit/>
          </a:bodyPr>
          <a:lstStyle/>
          <a:p>
            <a:pPr algn="l" marL="410211" indent="-205106" lvl="1">
              <a:lnSpc>
                <a:spcPts val="2660"/>
              </a:lnSpc>
              <a:spcBef>
                <a:spcPct val="0"/>
              </a:spcBef>
              <a:buFont typeface="Arial"/>
              <a:buChar char="•"/>
            </a:pPr>
            <a:r>
              <a:rPr lang="en-US" b="true" sz="1900">
                <a:solidFill>
                  <a:srgbClr val="FFFFFF"/>
                </a:solidFill>
                <a:latin typeface="Open Sans 2 Bold"/>
                <a:ea typeface="Open Sans 2 Bold"/>
                <a:cs typeface="Open Sans 2 Bold"/>
                <a:sym typeface="Open Sans 2 Bold"/>
              </a:rPr>
              <a:t>Monit</a:t>
            </a:r>
            <a:r>
              <a:rPr lang="en-US" b="true" sz="1900" strike="noStrike" u="none">
                <a:solidFill>
                  <a:srgbClr val="FFFFFF"/>
                </a:solidFill>
                <a:latin typeface="Open Sans 2 Bold"/>
                <a:ea typeface="Open Sans 2 Bold"/>
                <a:cs typeface="Open Sans 2 Bold"/>
                <a:sym typeface="Open Sans 2 Bold"/>
              </a:rPr>
              <a:t>oreo y auditoría</a:t>
            </a:r>
          </a:p>
          <a:p>
            <a:pPr algn="l" marL="410211" indent="-205106" lvl="1">
              <a:lnSpc>
                <a:spcPts val="2660"/>
              </a:lnSpc>
              <a:spcBef>
                <a:spcPct val="0"/>
              </a:spcBef>
              <a:buFont typeface="Arial"/>
              <a:buChar char="•"/>
            </a:pPr>
            <a:r>
              <a:rPr lang="en-US" b="true" sz="1900" strike="noStrike" u="none">
                <a:solidFill>
                  <a:srgbClr val="FFFFFF"/>
                </a:solidFill>
                <a:latin typeface="Open Sans 2 Bold"/>
                <a:ea typeface="Open Sans 2 Bold"/>
                <a:cs typeface="Open Sans 2 Bold"/>
                <a:sym typeface="Open Sans 2 Bold"/>
              </a:rPr>
              <a:t>Proceso de revisión y ajustes del modelo</a:t>
            </a:r>
          </a:p>
          <a:p>
            <a:pPr algn="l" marL="410211" indent="-205106" lvl="1">
              <a:lnSpc>
                <a:spcPts val="2660"/>
              </a:lnSpc>
              <a:spcBef>
                <a:spcPct val="0"/>
              </a:spcBef>
              <a:buFont typeface="Arial"/>
              <a:buChar char="•"/>
            </a:pPr>
            <a:r>
              <a:rPr lang="en-US" b="true" sz="1900" strike="noStrike" u="none">
                <a:solidFill>
                  <a:srgbClr val="FFFFFF"/>
                </a:solidFill>
                <a:latin typeface="Open Sans 2 Bold"/>
                <a:ea typeface="Open Sans 2 Bold"/>
                <a:cs typeface="Open Sans 2 Bold"/>
                <a:sym typeface="Open Sans 2 Bold"/>
              </a:rPr>
              <a:t>Capacitación y soporte</a:t>
            </a:r>
          </a:p>
          <a:p>
            <a:pPr algn="l" marL="410211" indent="-205106" lvl="1">
              <a:lnSpc>
                <a:spcPts val="2660"/>
              </a:lnSpc>
              <a:spcBef>
                <a:spcPct val="0"/>
              </a:spcBef>
              <a:buFont typeface="Arial"/>
              <a:buChar char="•"/>
            </a:pPr>
            <a:r>
              <a:rPr lang="en-US" b="true" sz="1900" strike="noStrike" u="none">
                <a:solidFill>
                  <a:srgbClr val="FFFFFF"/>
                </a:solidFill>
                <a:latin typeface="Open Sans 2 Bold"/>
                <a:ea typeface="Open Sans 2 Bold"/>
                <a:cs typeface="Open Sans 2 Bold"/>
                <a:sym typeface="Open Sans 2 Bold"/>
              </a:rPr>
              <a:t>Documentación y políticas</a:t>
            </a:r>
          </a:p>
        </p:txBody>
      </p:sp>
      <p:sp>
        <p:nvSpPr>
          <p:cNvPr name="Freeform 26" id="26"/>
          <p:cNvSpPr/>
          <p:nvPr/>
        </p:nvSpPr>
        <p:spPr>
          <a:xfrm flipH="false" flipV="false" rot="0">
            <a:off x="16222645" y="132037"/>
            <a:ext cx="1741242" cy="2018195"/>
          </a:xfrm>
          <a:custGeom>
            <a:avLst/>
            <a:gdLst/>
            <a:ahLst/>
            <a:cxnLst/>
            <a:rect r="r" b="b" t="t" l="l"/>
            <a:pathLst>
              <a:path h="2018195" w="1741242">
                <a:moveTo>
                  <a:pt x="0" y="0"/>
                </a:moveTo>
                <a:lnTo>
                  <a:pt x="1741242" y="0"/>
                </a:lnTo>
                <a:lnTo>
                  <a:pt x="1741242" y="2018196"/>
                </a:lnTo>
                <a:lnTo>
                  <a:pt x="0" y="2018196"/>
                </a:lnTo>
                <a:lnTo>
                  <a:pt x="0" y="0"/>
                </a:lnTo>
                <a:close/>
              </a:path>
            </a:pathLst>
          </a:custGeom>
          <a:blipFill>
            <a:blip r:embed="rId3"/>
            <a:stretch>
              <a:fillRect l="0" t="0" r="0" b="0"/>
            </a:stretch>
          </a:blipFill>
        </p:spPr>
      </p:sp>
      <p:grpSp>
        <p:nvGrpSpPr>
          <p:cNvPr name="Group 27" id="27"/>
          <p:cNvGrpSpPr/>
          <p:nvPr/>
        </p:nvGrpSpPr>
        <p:grpSpPr>
          <a:xfrm rot="0">
            <a:off x="851548" y="447659"/>
            <a:ext cx="7494984" cy="1709291"/>
            <a:chOff x="0" y="0"/>
            <a:chExt cx="808540" cy="184394"/>
          </a:xfrm>
        </p:grpSpPr>
        <p:sp>
          <p:nvSpPr>
            <p:cNvPr name="Freeform 28" id="28"/>
            <p:cNvSpPr/>
            <p:nvPr/>
          </p:nvSpPr>
          <p:spPr>
            <a:xfrm flipH="false" flipV="false" rot="0">
              <a:off x="0" y="0"/>
              <a:ext cx="808540" cy="184394"/>
            </a:xfrm>
            <a:custGeom>
              <a:avLst/>
              <a:gdLst/>
              <a:ahLst/>
              <a:cxnLst/>
              <a:rect r="r" b="b" t="t" l="l"/>
              <a:pathLst>
                <a:path h="184394" w="808540">
                  <a:moveTo>
                    <a:pt x="37186" y="0"/>
                  </a:moveTo>
                  <a:lnTo>
                    <a:pt x="771354" y="0"/>
                  </a:lnTo>
                  <a:cubicBezTo>
                    <a:pt x="781217" y="0"/>
                    <a:pt x="790675" y="3918"/>
                    <a:pt x="797649" y="10892"/>
                  </a:cubicBezTo>
                  <a:cubicBezTo>
                    <a:pt x="804623" y="17865"/>
                    <a:pt x="808540" y="27324"/>
                    <a:pt x="808540" y="37186"/>
                  </a:cubicBezTo>
                  <a:lnTo>
                    <a:pt x="808540" y="147208"/>
                  </a:lnTo>
                  <a:cubicBezTo>
                    <a:pt x="808540" y="157070"/>
                    <a:pt x="804623" y="166529"/>
                    <a:pt x="797649" y="173503"/>
                  </a:cubicBezTo>
                  <a:cubicBezTo>
                    <a:pt x="790675" y="180476"/>
                    <a:pt x="781217" y="184394"/>
                    <a:pt x="771354" y="184394"/>
                  </a:cubicBezTo>
                  <a:lnTo>
                    <a:pt x="37186" y="184394"/>
                  </a:lnTo>
                  <a:cubicBezTo>
                    <a:pt x="27324" y="184394"/>
                    <a:pt x="17865" y="180476"/>
                    <a:pt x="10892" y="173503"/>
                  </a:cubicBezTo>
                  <a:cubicBezTo>
                    <a:pt x="3918" y="166529"/>
                    <a:pt x="0" y="157070"/>
                    <a:pt x="0" y="147208"/>
                  </a:cubicBezTo>
                  <a:lnTo>
                    <a:pt x="0" y="37186"/>
                  </a:lnTo>
                  <a:cubicBezTo>
                    <a:pt x="0" y="27324"/>
                    <a:pt x="3918" y="17865"/>
                    <a:pt x="10892" y="10892"/>
                  </a:cubicBezTo>
                  <a:cubicBezTo>
                    <a:pt x="17865" y="3918"/>
                    <a:pt x="27324" y="0"/>
                    <a:pt x="37186"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29" id="29"/>
            <p:cNvSpPr txBox="true"/>
            <p:nvPr/>
          </p:nvSpPr>
          <p:spPr>
            <a:xfrm>
              <a:off x="0" y="28575"/>
              <a:ext cx="808540" cy="155819"/>
            </a:xfrm>
            <a:prstGeom prst="rect">
              <a:avLst/>
            </a:prstGeom>
          </p:spPr>
          <p:txBody>
            <a:bodyPr anchor="ctr" rtlCol="false" tIns="50800" lIns="50800" bIns="50800" rIns="50800"/>
            <a:lstStyle/>
            <a:p>
              <a:pPr algn="ctr">
                <a:lnSpc>
                  <a:spcPts val="3300"/>
                </a:lnSpc>
              </a:pPr>
              <a:r>
                <a:rPr lang="en-US" b="true" sz="3000" spc="60">
                  <a:solidFill>
                    <a:srgbClr val="FFFFFF">
                      <a:alpha val="80784"/>
                    </a:srgbClr>
                  </a:solidFill>
                  <a:latin typeface="Open Sans 1 Bold"/>
                  <a:ea typeface="Open Sans 1 Bold"/>
                  <a:cs typeface="Open Sans 1 Bold"/>
                  <a:sym typeface="Open Sans 1 Bold"/>
                </a:rPr>
                <a:t>Principios IA Responsable </a:t>
              </a:r>
            </a:p>
          </p:txBody>
        </p:sp>
      </p:grpSp>
      <p:grpSp>
        <p:nvGrpSpPr>
          <p:cNvPr name="Group 30" id="30"/>
          <p:cNvGrpSpPr/>
          <p:nvPr/>
        </p:nvGrpSpPr>
        <p:grpSpPr>
          <a:xfrm rot="0">
            <a:off x="16591453" y="9464254"/>
            <a:ext cx="1543381" cy="514460"/>
            <a:chOff x="0" y="0"/>
            <a:chExt cx="2057841" cy="685947"/>
          </a:xfrm>
        </p:grpSpPr>
        <p:grpSp>
          <p:nvGrpSpPr>
            <p:cNvPr name="Group 31" id="31"/>
            <p:cNvGrpSpPr/>
            <p:nvPr/>
          </p:nvGrpSpPr>
          <p:grpSpPr>
            <a:xfrm rot="0">
              <a:off x="0" y="0"/>
              <a:ext cx="1371894" cy="685947"/>
              <a:chOff x="0" y="0"/>
              <a:chExt cx="812800" cy="406400"/>
            </a:xfrm>
          </p:grpSpPr>
          <p:sp>
            <p:nvSpPr>
              <p:cNvPr name="Freeform 32" id="32"/>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name="TextBox 33" id="33"/>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34" id="34"/>
            <p:cNvGrpSpPr/>
            <p:nvPr/>
          </p:nvGrpSpPr>
          <p:grpSpPr>
            <a:xfrm rot="0">
              <a:off x="1371894" y="0"/>
              <a:ext cx="685947" cy="685947"/>
              <a:chOff x="0" y="0"/>
              <a:chExt cx="406400" cy="406400"/>
            </a:xfrm>
          </p:grpSpPr>
          <p:sp>
            <p:nvSpPr>
              <p:cNvPr name="Freeform 35" id="35"/>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36" id="36"/>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5E4E6"/>
        </a:solidFill>
      </p:bgPr>
    </p:bg>
    <p:spTree>
      <p:nvGrpSpPr>
        <p:cNvPr id="1" name=""/>
        <p:cNvGrpSpPr/>
        <p:nvPr/>
      </p:nvGrpSpPr>
      <p:grpSpPr>
        <a:xfrm>
          <a:off x="0" y="0"/>
          <a:ext cx="0" cy="0"/>
          <a:chOff x="0" y="0"/>
          <a:chExt cx="0" cy="0"/>
        </a:xfrm>
      </p:grpSpPr>
      <p:grpSp>
        <p:nvGrpSpPr>
          <p:cNvPr name="Group 2" id="2"/>
          <p:cNvGrpSpPr/>
          <p:nvPr/>
        </p:nvGrpSpPr>
        <p:grpSpPr>
          <a:xfrm rot="0">
            <a:off x="1669923" y="1913424"/>
            <a:ext cx="5633614" cy="3963777"/>
            <a:chOff x="0" y="0"/>
            <a:chExt cx="974656" cy="685762"/>
          </a:xfrm>
        </p:grpSpPr>
        <p:sp>
          <p:nvSpPr>
            <p:cNvPr name="Freeform 3" id="3"/>
            <p:cNvSpPr/>
            <p:nvPr/>
          </p:nvSpPr>
          <p:spPr>
            <a:xfrm flipH="false" flipV="false" rot="0">
              <a:off x="0" y="0"/>
              <a:ext cx="974656" cy="685762"/>
            </a:xfrm>
            <a:custGeom>
              <a:avLst/>
              <a:gdLst/>
              <a:ahLst/>
              <a:cxnLst/>
              <a:rect r="r" b="b" t="t" l="l"/>
              <a:pathLst>
                <a:path h="685762" w="974656">
                  <a:moveTo>
                    <a:pt x="0" y="0"/>
                  </a:moveTo>
                  <a:lnTo>
                    <a:pt x="974656" y="0"/>
                  </a:lnTo>
                  <a:lnTo>
                    <a:pt x="974656" y="685762"/>
                  </a:lnTo>
                  <a:lnTo>
                    <a:pt x="0" y="685762"/>
                  </a:lnTo>
                  <a:close/>
                </a:path>
              </a:pathLst>
            </a:custGeom>
            <a:blipFill>
              <a:blip r:embed="rId3"/>
              <a:stretch>
                <a:fillRect l="-2802" t="0" r="-2802" b="0"/>
              </a:stretch>
            </a:blipFill>
          </p:spPr>
        </p:sp>
      </p:grpSp>
      <p:grpSp>
        <p:nvGrpSpPr>
          <p:cNvPr name="Group 4" id="4"/>
          <p:cNvGrpSpPr/>
          <p:nvPr/>
        </p:nvGrpSpPr>
        <p:grpSpPr>
          <a:xfrm rot="0">
            <a:off x="3734620" y="5143500"/>
            <a:ext cx="4222060" cy="3645124"/>
            <a:chOff x="0" y="0"/>
            <a:chExt cx="904680" cy="781058"/>
          </a:xfrm>
        </p:grpSpPr>
        <p:sp>
          <p:nvSpPr>
            <p:cNvPr name="Freeform 5" id="5"/>
            <p:cNvSpPr/>
            <p:nvPr/>
          </p:nvSpPr>
          <p:spPr>
            <a:xfrm flipH="false" flipV="false" rot="0">
              <a:off x="0" y="0"/>
              <a:ext cx="904680" cy="781058"/>
            </a:xfrm>
            <a:custGeom>
              <a:avLst/>
              <a:gdLst/>
              <a:ahLst/>
              <a:cxnLst/>
              <a:rect r="r" b="b" t="t" l="l"/>
              <a:pathLst>
                <a:path h="781058" w="904680">
                  <a:moveTo>
                    <a:pt x="0" y="0"/>
                  </a:moveTo>
                  <a:lnTo>
                    <a:pt x="904680" y="0"/>
                  </a:lnTo>
                  <a:lnTo>
                    <a:pt x="904680" y="781058"/>
                  </a:lnTo>
                  <a:lnTo>
                    <a:pt x="0" y="781058"/>
                  </a:lnTo>
                  <a:close/>
                </a:path>
              </a:pathLst>
            </a:custGeom>
            <a:blipFill>
              <a:blip r:embed="rId4"/>
              <a:stretch>
                <a:fillRect l="-14791" t="0" r="-14791" b="0"/>
              </a:stretch>
            </a:blipFill>
          </p:spPr>
        </p:sp>
      </p:grpSp>
      <p:grpSp>
        <p:nvGrpSpPr>
          <p:cNvPr name="Group 6" id="6"/>
          <p:cNvGrpSpPr/>
          <p:nvPr/>
        </p:nvGrpSpPr>
        <p:grpSpPr>
          <a:xfrm rot="0">
            <a:off x="6660512" y="971782"/>
            <a:ext cx="9367425" cy="2615891"/>
            <a:chOff x="0" y="0"/>
            <a:chExt cx="1010535" cy="282196"/>
          </a:xfrm>
        </p:grpSpPr>
        <p:sp>
          <p:nvSpPr>
            <p:cNvPr name="Freeform 7" id="7"/>
            <p:cNvSpPr/>
            <p:nvPr/>
          </p:nvSpPr>
          <p:spPr>
            <a:xfrm flipH="false" flipV="false" rot="0">
              <a:off x="0" y="0"/>
              <a:ext cx="1010535" cy="282196"/>
            </a:xfrm>
            <a:custGeom>
              <a:avLst/>
              <a:gdLst/>
              <a:ahLst/>
              <a:cxnLst/>
              <a:rect r="r" b="b" t="t" l="l"/>
              <a:pathLst>
                <a:path h="282196" w="1010535">
                  <a:moveTo>
                    <a:pt x="29753" y="0"/>
                  </a:moveTo>
                  <a:lnTo>
                    <a:pt x="980782" y="0"/>
                  </a:lnTo>
                  <a:cubicBezTo>
                    <a:pt x="988673" y="0"/>
                    <a:pt x="996241" y="3135"/>
                    <a:pt x="1001820" y="8714"/>
                  </a:cubicBezTo>
                  <a:cubicBezTo>
                    <a:pt x="1007400" y="14294"/>
                    <a:pt x="1010535" y="21862"/>
                    <a:pt x="1010535" y="29753"/>
                  </a:cubicBezTo>
                  <a:lnTo>
                    <a:pt x="1010535" y="252443"/>
                  </a:lnTo>
                  <a:cubicBezTo>
                    <a:pt x="1010535" y="260334"/>
                    <a:pt x="1007400" y="267902"/>
                    <a:pt x="1001820" y="273481"/>
                  </a:cubicBezTo>
                  <a:cubicBezTo>
                    <a:pt x="996241" y="279061"/>
                    <a:pt x="988673" y="282196"/>
                    <a:pt x="980782" y="282196"/>
                  </a:cubicBezTo>
                  <a:lnTo>
                    <a:pt x="29753" y="282196"/>
                  </a:lnTo>
                  <a:cubicBezTo>
                    <a:pt x="21862" y="282196"/>
                    <a:pt x="14294" y="279061"/>
                    <a:pt x="8714" y="273481"/>
                  </a:cubicBezTo>
                  <a:cubicBezTo>
                    <a:pt x="3135" y="267902"/>
                    <a:pt x="0" y="260334"/>
                    <a:pt x="0" y="252443"/>
                  </a:cubicBezTo>
                  <a:lnTo>
                    <a:pt x="0" y="29753"/>
                  </a:lnTo>
                  <a:cubicBezTo>
                    <a:pt x="0" y="21862"/>
                    <a:pt x="3135" y="14294"/>
                    <a:pt x="8714" y="8714"/>
                  </a:cubicBezTo>
                  <a:cubicBezTo>
                    <a:pt x="14294" y="3135"/>
                    <a:pt x="21862" y="0"/>
                    <a:pt x="29753"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8" id="8"/>
            <p:cNvSpPr txBox="true"/>
            <p:nvPr/>
          </p:nvSpPr>
          <p:spPr>
            <a:xfrm>
              <a:off x="0" y="19050"/>
              <a:ext cx="1010535" cy="263146"/>
            </a:xfrm>
            <a:prstGeom prst="rect">
              <a:avLst/>
            </a:prstGeom>
          </p:spPr>
          <p:txBody>
            <a:bodyPr anchor="ctr" rtlCol="false" tIns="50800" lIns="50800" bIns="50800" rIns="50800"/>
            <a:lstStyle/>
            <a:p>
              <a:pPr algn="ctr">
                <a:lnSpc>
                  <a:spcPts val="2089"/>
                </a:lnSpc>
              </a:pPr>
            </a:p>
          </p:txBody>
        </p:sp>
      </p:grpSp>
      <p:sp>
        <p:nvSpPr>
          <p:cNvPr name="TextBox 9" id="9"/>
          <p:cNvSpPr txBox="true"/>
          <p:nvPr/>
        </p:nvSpPr>
        <p:spPr>
          <a:xfrm rot="0">
            <a:off x="8388853" y="4070017"/>
            <a:ext cx="8572280" cy="5297805"/>
          </a:xfrm>
          <a:prstGeom prst="rect">
            <a:avLst/>
          </a:prstGeom>
        </p:spPr>
        <p:txBody>
          <a:bodyPr anchor="t" rtlCol="false" tIns="0" lIns="0" bIns="0" rIns="0">
            <a:spAutoFit/>
          </a:bodyPr>
          <a:lstStyle/>
          <a:p>
            <a:pPr algn="l">
              <a:lnSpc>
                <a:spcPts val="3299"/>
              </a:lnSpc>
            </a:pPr>
            <a:r>
              <a:rPr lang="en-US" sz="2199" b="true">
                <a:solidFill>
                  <a:srgbClr val="1E1D22"/>
                </a:solidFill>
                <a:latin typeface="Open Sans 2 Bold"/>
                <a:ea typeface="Open Sans 2 Bold"/>
                <a:cs typeface="Open Sans 2 Bold"/>
                <a:sym typeface="Open Sans 2 Bold"/>
              </a:rPr>
              <a:t>Escalabilidad:</a:t>
            </a:r>
          </a:p>
          <a:p>
            <a:pPr algn="l" marL="474978" indent="-237489" lvl="1">
              <a:lnSpc>
                <a:spcPts val="3299"/>
              </a:lnSpc>
              <a:buFont typeface="Arial"/>
              <a:buChar char="•"/>
            </a:pPr>
            <a:r>
              <a:rPr lang="en-US" sz="2199">
                <a:solidFill>
                  <a:srgbClr val="1E1D22"/>
                </a:solidFill>
                <a:latin typeface="Open Sans 2"/>
                <a:ea typeface="Open Sans 2"/>
                <a:cs typeface="Open Sans 2"/>
                <a:sym typeface="Open Sans 2"/>
              </a:rPr>
              <a:t>Ampliación de la base de datos y del modelo de IA para cubrir más condiciones médicas.</a:t>
            </a:r>
          </a:p>
          <a:p>
            <a:pPr algn="l">
              <a:lnSpc>
                <a:spcPts val="3299"/>
              </a:lnSpc>
            </a:pPr>
          </a:p>
          <a:p>
            <a:pPr algn="l">
              <a:lnSpc>
                <a:spcPts val="3299"/>
              </a:lnSpc>
            </a:pPr>
            <a:r>
              <a:rPr lang="en-US" sz="2199" b="true">
                <a:solidFill>
                  <a:srgbClr val="1E1D22"/>
                </a:solidFill>
                <a:latin typeface="Open Sans 2 Bold"/>
                <a:ea typeface="Open Sans 2 Bold"/>
                <a:cs typeface="Open Sans 2 Bold"/>
                <a:sym typeface="Open Sans 2 Bold"/>
              </a:rPr>
              <a:t>Mejoras Futuras:</a:t>
            </a:r>
          </a:p>
          <a:p>
            <a:pPr algn="l" marL="474978" indent="-237489" lvl="1">
              <a:lnSpc>
                <a:spcPts val="3299"/>
              </a:lnSpc>
              <a:buFont typeface="Arial"/>
              <a:buChar char="•"/>
            </a:pPr>
            <a:r>
              <a:rPr lang="en-US" sz="2199">
                <a:solidFill>
                  <a:srgbClr val="1E1D22"/>
                </a:solidFill>
                <a:latin typeface="Open Sans 2"/>
                <a:ea typeface="Open Sans 2"/>
                <a:cs typeface="Open Sans 2"/>
                <a:sym typeface="Open Sans 2"/>
              </a:rPr>
              <a:t>Integración de datos de dispositivos médicos (por ejemplo, wearables).</a:t>
            </a:r>
          </a:p>
          <a:p>
            <a:pPr algn="l" marL="474978" indent="-237489" lvl="1">
              <a:lnSpc>
                <a:spcPts val="3299"/>
              </a:lnSpc>
              <a:buFont typeface="Arial"/>
              <a:buChar char="•"/>
            </a:pPr>
            <a:r>
              <a:rPr lang="en-US" sz="2199">
                <a:solidFill>
                  <a:srgbClr val="1E1D22"/>
                </a:solidFill>
                <a:latin typeface="Open Sans 2"/>
                <a:ea typeface="Open Sans 2"/>
                <a:cs typeface="Open Sans 2"/>
                <a:sym typeface="Open Sans 2"/>
              </a:rPr>
              <a:t>Incorporación de análisis de riesgo y reportes avanzados.</a:t>
            </a:r>
          </a:p>
          <a:p>
            <a:pPr algn="l">
              <a:lnSpc>
                <a:spcPts val="3299"/>
              </a:lnSpc>
            </a:pPr>
          </a:p>
          <a:p>
            <a:pPr algn="l">
              <a:lnSpc>
                <a:spcPts val="3299"/>
              </a:lnSpc>
            </a:pPr>
            <a:r>
              <a:rPr lang="en-US" sz="2199" b="true">
                <a:solidFill>
                  <a:srgbClr val="1E1D22"/>
                </a:solidFill>
                <a:latin typeface="Open Sans 2 Bold"/>
                <a:ea typeface="Open Sans 2 Bold"/>
                <a:cs typeface="Open Sans 2 Bold"/>
                <a:sym typeface="Open Sans 2 Bold"/>
              </a:rPr>
              <a:t>Soporte en más plataformas:</a:t>
            </a:r>
          </a:p>
          <a:p>
            <a:pPr algn="l" marL="474978" indent="-237489" lvl="1">
              <a:lnSpc>
                <a:spcPts val="3299"/>
              </a:lnSpc>
              <a:buFont typeface="Arial"/>
              <a:buChar char="•"/>
            </a:pPr>
            <a:r>
              <a:rPr lang="en-US" sz="2199">
                <a:solidFill>
                  <a:srgbClr val="1E1D22"/>
                </a:solidFill>
                <a:latin typeface="Open Sans 2"/>
                <a:ea typeface="Open Sans 2"/>
                <a:cs typeface="Open Sans 2"/>
                <a:sym typeface="Open Sans 2"/>
              </a:rPr>
              <a:t>Expansión del soporte para aplicaciones móviles y otras plataformas.</a:t>
            </a:r>
          </a:p>
          <a:p>
            <a:pPr algn="l">
              <a:lnSpc>
                <a:spcPts val="3299"/>
              </a:lnSpc>
              <a:spcBef>
                <a:spcPct val="0"/>
              </a:spcBef>
            </a:pPr>
          </a:p>
        </p:txBody>
      </p:sp>
      <p:sp>
        <p:nvSpPr>
          <p:cNvPr name="TextBox 10" id="10"/>
          <p:cNvSpPr txBox="true"/>
          <p:nvPr/>
        </p:nvSpPr>
        <p:spPr>
          <a:xfrm rot="0">
            <a:off x="7992187" y="1793953"/>
            <a:ext cx="6704076" cy="971550"/>
          </a:xfrm>
          <a:prstGeom prst="rect">
            <a:avLst/>
          </a:prstGeom>
        </p:spPr>
        <p:txBody>
          <a:bodyPr anchor="t" rtlCol="false" tIns="0" lIns="0" bIns="0" rIns="0">
            <a:spAutoFit/>
          </a:bodyPr>
          <a:lstStyle/>
          <a:p>
            <a:pPr algn="l" marL="0" indent="0" lvl="0">
              <a:lnSpc>
                <a:spcPts val="3839"/>
              </a:lnSpc>
              <a:spcBef>
                <a:spcPct val="0"/>
              </a:spcBef>
            </a:pPr>
            <a:r>
              <a:rPr lang="en-US" b="true" sz="3199" spc="159">
                <a:solidFill>
                  <a:srgbClr val="FFFFFF"/>
                </a:solidFill>
                <a:latin typeface="Open Sans 2 Ultra-Bold"/>
                <a:ea typeface="Open Sans 2 Ultra-Bold"/>
                <a:cs typeface="Open Sans 2 Ultra-Bold"/>
                <a:sym typeface="Open Sans 2 Ultra-Bold"/>
              </a:rPr>
              <a:t>Estrategia de Escalabilidad y Futuras Mejoras</a:t>
            </a:r>
          </a:p>
        </p:txBody>
      </p:sp>
      <p:grpSp>
        <p:nvGrpSpPr>
          <p:cNvPr name="Group 11" id="11"/>
          <p:cNvGrpSpPr/>
          <p:nvPr/>
        </p:nvGrpSpPr>
        <p:grpSpPr>
          <a:xfrm rot="0">
            <a:off x="1685384" y="8652977"/>
            <a:ext cx="1815970" cy="605323"/>
            <a:chOff x="0" y="0"/>
            <a:chExt cx="2421294" cy="807098"/>
          </a:xfrm>
        </p:grpSpPr>
        <p:grpSp>
          <p:nvGrpSpPr>
            <p:cNvPr name="Group 12" id="12"/>
            <p:cNvGrpSpPr/>
            <p:nvPr/>
          </p:nvGrpSpPr>
          <p:grpSpPr>
            <a:xfrm rot="0">
              <a:off x="0" y="0"/>
              <a:ext cx="1614196" cy="807098"/>
              <a:chOff x="0" y="0"/>
              <a:chExt cx="812800" cy="406400"/>
            </a:xfrm>
          </p:grpSpPr>
          <p:sp>
            <p:nvSpPr>
              <p:cNvPr name="Freeform 13" id="13"/>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name="TextBox 14" id="14"/>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5" id="15"/>
            <p:cNvGrpSpPr/>
            <p:nvPr/>
          </p:nvGrpSpPr>
          <p:grpSpPr>
            <a:xfrm rot="0">
              <a:off x="1614196" y="0"/>
              <a:ext cx="807098" cy="807098"/>
              <a:chOff x="0" y="0"/>
              <a:chExt cx="406400" cy="406400"/>
            </a:xfrm>
          </p:grpSpPr>
          <p:sp>
            <p:nvSpPr>
              <p:cNvPr name="Freeform 16" id="16"/>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7" id="17"/>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8" id="18"/>
          <p:cNvSpPr/>
          <p:nvPr/>
        </p:nvSpPr>
        <p:spPr>
          <a:xfrm flipH="false" flipV="false" rot="0">
            <a:off x="16222645" y="132037"/>
            <a:ext cx="1741242" cy="2018195"/>
          </a:xfrm>
          <a:custGeom>
            <a:avLst/>
            <a:gdLst/>
            <a:ahLst/>
            <a:cxnLst/>
            <a:rect r="r" b="b" t="t" l="l"/>
            <a:pathLst>
              <a:path h="2018195" w="1741242">
                <a:moveTo>
                  <a:pt x="0" y="0"/>
                </a:moveTo>
                <a:lnTo>
                  <a:pt x="1741242" y="0"/>
                </a:lnTo>
                <a:lnTo>
                  <a:pt x="1741242" y="2018196"/>
                </a:lnTo>
                <a:lnTo>
                  <a:pt x="0" y="2018196"/>
                </a:lnTo>
                <a:lnTo>
                  <a:pt x="0" y="0"/>
                </a:lnTo>
                <a:close/>
              </a:path>
            </a:pathLst>
          </a:custGeom>
          <a:blipFill>
            <a:blip r:embed="rId5"/>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5E4E6"/>
        </a:solidFill>
      </p:bgPr>
    </p:bg>
    <p:spTree>
      <p:nvGrpSpPr>
        <p:cNvPr id="1" name=""/>
        <p:cNvGrpSpPr/>
        <p:nvPr/>
      </p:nvGrpSpPr>
      <p:grpSpPr>
        <a:xfrm>
          <a:off x="0" y="0"/>
          <a:ext cx="0" cy="0"/>
          <a:chOff x="0" y="0"/>
          <a:chExt cx="0" cy="0"/>
        </a:xfrm>
      </p:grpSpPr>
      <p:grpSp>
        <p:nvGrpSpPr>
          <p:cNvPr name="Group 2" id="2"/>
          <p:cNvGrpSpPr/>
          <p:nvPr/>
        </p:nvGrpSpPr>
        <p:grpSpPr>
          <a:xfrm rot="0">
            <a:off x="1419651" y="486007"/>
            <a:ext cx="9367425" cy="2615891"/>
            <a:chOff x="0" y="0"/>
            <a:chExt cx="1010535" cy="282196"/>
          </a:xfrm>
        </p:grpSpPr>
        <p:sp>
          <p:nvSpPr>
            <p:cNvPr name="Freeform 3" id="3"/>
            <p:cNvSpPr/>
            <p:nvPr/>
          </p:nvSpPr>
          <p:spPr>
            <a:xfrm flipH="false" flipV="false" rot="0">
              <a:off x="0" y="0"/>
              <a:ext cx="1010535" cy="282196"/>
            </a:xfrm>
            <a:custGeom>
              <a:avLst/>
              <a:gdLst/>
              <a:ahLst/>
              <a:cxnLst/>
              <a:rect r="r" b="b" t="t" l="l"/>
              <a:pathLst>
                <a:path h="282196" w="1010535">
                  <a:moveTo>
                    <a:pt x="29753" y="0"/>
                  </a:moveTo>
                  <a:lnTo>
                    <a:pt x="980782" y="0"/>
                  </a:lnTo>
                  <a:cubicBezTo>
                    <a:pt x="988673" y="0"/>
                    <a:pt x="996241" y="3135"/>
                    <a:pt x="1001820" y="8714"/>
                  </a:cubicBezTo>
                  <a:cubicBezTo>
                    <a:pt x="1007400" y="14294"/>
                    <a:pt x="1010535" y="21862"/>
                    <a:pt x="1010535" y="29753"/>
                  </a:cubicBezTo>
                  <a:lnTo>
                    <a:pt x="1010535" y="252443"/>
                  </a:lnTo>
                  <a:cubicBezTo>
                    <a:pt x="1010535" y="260334"/>
                    <a:pt x="1007400" y="267902"/>
                    <a:pt x="1001820" y="273481"/>
                  </a:cubicBezTo>
                  <a:cubicBezTo>
                    <a:pt x="996241" y="279061"/>
                    <a:pt x="988673" y="282196"/>
                    <a:pt x="980782" y="282196"/>
                  </a:cubicBezTo>
                  <a:lnTo>
                    <a:pt x="29753" y="282196"/>
                  </a:lnTo>
                  <a:cubicBezTo>
                    <a:pt x="21862" y="282196"/>
                    <a:pt x="14294" y="279061"/>
                    <a:pt x="8714" y="273481"/>
                  </a:cubicBezTo>
                  <a:cubicBezTo>
                    <a:pt x="3135" y="267902"/>
                    <a:pt x="0" y="260334"/>
                    <a:pt x="0" y="252443"/>
                  </a:cubicBezTo>
                  <a:lnTo>
                    <a:pt x="0" y="29753"/>
                  </a:lnTo>
                  <a:cubicBezTo>
                    <a:pt x="0" y="21862"/>
                    <a:pt x="3135" y="14294"/>
                    <a:pt x="8714" y="8714"/>
                  </a:cubicBezTo>
                  <a:cubicBezTo>
                    <a:pt x="14294" y="3135"/>
                    <a:pt x="21862" y="0"/>
                    <a:pt x="29753"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4" id="4"/>
            <p:cNvSpPr txBox="true"/>
            <p:nvPr/>
          </p:nvSpPr>
          <p:spPr>
            <a:xfrm>
              <a:off x="0" y="19050"/>
              <a:ext cx="1010535" cy="263146"/>
            </a:xfrm>
            <a:prstGeom prst="rect">
              <a:avLst/>
            </a:prstGeom>
          </p:spPr>
          <p:txBody>
            <a:bodyPr anchor="ctr" rtlCol="false" tIns="50800" lIns="50800" bIns="50800" rIns="50800"/>
            <a:lstStyle/>
            <a:p>
              <a:pPr algn="ctr">
                <a:lnSpc>
                  <a:spcPts val="2089"/>
                </a:lnSpc>
              </a:pPr>
            </a:p>
          </p:txBody>
        </p:sp>
      </p:grpSp>
      <p:grpSp>
        <p:nvGrpSpPr>
          <p:cNvPr name="Group 5" id="5"/>
          <p:cNvGrpSpPr/>
          <p:nvPr/>
        </p:nvGrpSpPr>
        <p:grpSpPr>
          <a:xfrm rot="0">
            <a:off x="1685384" y="8652977"/>
            <a:ext cx="1815970" cy="605323"/>
            <a:chOff x="0" y="0"/>
            <a:chExt cx="2421294" cy="807098"/>
          </a:xfrm>
        </p:grpSpPr>
        <p:grpSp>
          <p:nvGrpSpPr>
            <p:cNvPr name="Group 6" id="6"/>
            <p:cNvGrpSpPr/>
            <p:nvPr/>
          </p:nvGrpSpPr>
          <p:grpSpPr>
            <a:xfrm rot="0">
              <a:off x="0" y="0"/>
              <a:ext cx="1614196" cy="807098"/>
              <a:chOff x="0" y="0"/>
              <a:chExt cx="812800" cy="406400"/>
            </a:xfrm>
          </p:grpSpPr>
          <p:sp>
            <p:nvSpPr>
              <p:cNvPr name="Freeform 7" id="7"/>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name="TextBox 8" id="8"/>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9" id="9"/>
            <p:cNvGrpSpPr/>
            <p:nvPr/>
          </p:nvGrpSpPr>
          <p:grpSpPr>
            <a:xfrm rot="0">
              <a:off x="1614196" y="0"/>
              <a:ext cx="807098" cy="807098"/>
              <a:chOff x="0" y="0"/>
              <a:chExt cx="406400" cy="406400"/>
            </a:xfrm>
          </p:grpSpPr>
          <p:sp>
            <p:nvSpPr>
              <p:cNvPr name="Freeform 10" id="10"/>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1" id="11"/>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2" id="12"/>
          <p:cNvSpPr/>
          <p:nvPr/>
        </p:nvSpPr>
        <p:spPr>
          <a:xfrm flipH="false" flipV="false" rot="0">
            <a:off x="16222645" y="132037"/>
            <a:ext cx="1741242" cy="2018195"/>
          </a:xfrm>
          <a:custGeom>
            <a:avLst/>
            <a:gdLst/>
            <a:ahLst/>
            <a:cxnLst/>
            <a:rect r="r" b="b" t="t" l="l"/>
            <a:pathLst>
              <a:path h="2018195" w="1741242">
                <a:moveTo>
                  <a:pt x="0" y="0"/>
                </a:moveTo>
                <a:lnTo>
                  <a:pt x="1741242" y="0"/>
                </a:lnTo>
                <a:lnTo>
                  <a:pt x="1741242" y="2018196"/>
                </a:lnTo>
                <a:lnTo>
                  <a:pt x="0" y="2018196"/>
                </a:lnTo>
                <a:lnTo>
                  <a:pt x="0" y="0"/>
                </a:lnTo>
                <a:close/>
              </a:path>
            </a:pathLst>
          </a:custGeom>
          <a:blipFill>
            <a:blip r:embed="rId3"/>
            <a:stretch>
              <a:fillRect l="0" t="0" r="0" b="0"/>
            </a:stretch>
          </a:blipFill>
        </p:spPr>
      </p:sp>
      <p:sp>
        <p:nvSpPr>
          <p:cNvPr name="Freeform 13" id="13"/>
          <p:cNvSpPr/>
          <p:nvPr/>
        </p:nvSpPr>
        <p:spPr>
          <a:xfrm flipH="false" flipV="false" rot="0">
            <a:off x="2188377" y="5305756"/>
            <a:ext cx="5853866" cy="2247755"/>
          </a:xfrm>
          <a:custGeom>
            <a:avLst/>
            <a:gdLst/>
            <a:ahLst/>
            <a:cxnLst/>
            <a:rect r="r" b="b" t="t" l="l"/>
            <a:pathLst>
              <a:path h="2247755" w="5853866">
                <a:moveTo>
                  <a:pt x="0" y="0"/>
                </a:moveTo>
                <a:lnTo>
                  <a:pt x="5853866" y="0"/>
                </a:lnTo>
                <a:lnTo>
                  <a:pt x="5853866" y="2247755"/>
                </a:lnTo>
                <a:lnTo>
                  <a:pt x="0" y="2247755"/>
                </a:lnTo>
                <a:lnTo>
                  <a:pt x="0" y="0"/>
                </a:lnTo>
                <a:close/>
              </a:path>
            </a:pathLst>
          </a:custGeom>
          <a:blipFill>
            <a:blip r:embed="rId4"/>
            <a:stretch>
              <a:fillRect l="0" t="0" r="0" b="0"/>
            </a:stretch>
          </a:blipFill>
        </p:spPr>
      </p:sp>
      <p:sp>
        <p:nvSpPr>
          <p:cNvPr name="Freeform 14" id="14"/>
          <p:cNvSpPr/>
          <p:nvPr/>
        </p:nvSpPr>
        <p:spPr>
          <a:xfrm flipH="false" flipV="false" rot="0">
            <a:off x="9144000" y="4100969"/>
            <a:ext cx="7506650" cy="4332817"/>
          </a:xfrm>
          <a:custGeom>
            <a:avLst/>
            <a:gdLst/>
            <a:ahLst/>
            <a:cxnLst/>
            <a:rect r="r" b="b" t="t" l="l"/>
            <a:pathLst>
              <a:path h="4332817" w="7506650">
                <a:moveTo>
                  <a:pt x="0" y="0"/>
                </a:moveTo>
                <a:lnTo>
                  <a:pt x="7506650" y="0"/>
                </a:lnTo>
                <a:lnTo>
                  <a:pt x="7506650" y="4332817"/>
                </a:lnTo>
                <a:lnTo>
                  <a:pt x="0" y="4332817"/>
                </a:lnTo>
                <a:lnTo>
                  <a:pt x="0" y="0"/>
                </a:lnTo>
                <a:close/>
              </a:path>
            </a:pathLst>
          </a:custGeom>
          <a:blipFill>
            <a:blip r:embed="rId5"/>
            <a:stretch>
              <a:fillRect l="0" t="0" r="0" b="0"/>
            </a:stretch>
          </a:blipFill>
        </p:spPr>
      </p:sp>
      <p:sp>
        <p:nvSpPr>
          <p:cNvPr name="TextBox 15" id="15"/>
          <p:cNvSpPr txBox="true"/>
          <p:nvPr/>
        </p:nvSpPr>
        <p:spPr>
          <a:xfrm rot="0">
            <a:off x="2751326" y="1551065"/>
            <a:ext cx="6704076" cy="485775"/>
          </a:xfrm>
          <a:prstGeom prst="rect">
            <a:avLst/>
          </a:prstGeom>
        </p:spPr>
        <p:txBody>
          <a:bodyPr anchor="t" rtlCol="false" tIns="0" lIns="0" bIns="0" rIns="0">
            <a:spAutoFit/>
          </a:bodyPr>
          <a:lstStyle/>
          <a:p>
            <a:pPr algn="l" marL="0" indent="0" lvl="0">
              <a:lnSpc>
                <a:spcPts val="3839"/>
              </a:lnSpc>
              <a:spcBef>
                <a:spcPct val="0"/>
              </a:spcBef>
            </a:pPr>
            <a:r>
              <a:rPr lang="en-US" b="true" sz="3199" spc="159">
                <a:solidFill>
                  <a:srgbClr val="FFFFFF"/>
                </a:solidFill>
                <a:latin typeface="Open Sans 2 Ultra-Bold"/>
                <a:ea typeface="Open Sans 2 Ultra-Bold"/>
                <a:cs typeface="Open Sans 2 Ultra-Bold"/>
                <a:sym typeface="Open Sans 2 Ultra-Bold"/>
              </a:rPr>
              <a:t>Integraciones futuras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5E4E6"/>
        </a:solidFill>
      </p:bgPr>
    </p:bg>
    <p:spTree>
      <p:nvGrpSpPr>
        <p:cNvPr id="1" name=""/>
        <p:cNvGrpSpPr/>
        <p:nvPr/>
      </p:nvGrpSpPr>
      <p:grpSpPr>
        <a:xfrm>
          <a:off x="0" y="0"/>
          <a:ext cx="0" cy="0"/>
          <a:chOff x="0" y="0"/>
          <a:chExt cx="0" cy="0"/>
        </a:xfrm>
      </p:grpSpPr>
      <p:grpSp>
        <p:nvGrpSpPr>
          <p:cNvPr name="Group 2" id="2"/>
          <p:cNvGrpSpPr/>
          <p:nvPr/>
        </p:nvGrpSpPr>
        <p:grpSpPr>
          <a:xfrm rot="0">
            <a:off x="1031702" y="2150233"/>
            <a:ext cx="2915951" cy="2907289"/>
            <a:chOff x="0" y="0"/>
            <a:chExt cx="314566" cy="313631"/>
          </a:xfrm>
        </p:grpSpPr>
        <p:sp>
          <p:nvSpPr>
            <p:cNvPr name="Freeform 3" id="3"/>
            <p:cNvSpPr/>
            <p:nvPr/>
          </p:nvSpPr>
          <p:spPr>
            <a:xfrm flipH="false" flipV="false" rot="0">
              <a:off x="0" y="0"/>
              <a:ext cx="314566" cy="313631"/>
            </a:xfrm>
            <a:custGeom>
              <a:avLst/>
              <a:gdLst/>
              <a:ahLst/>
              <a:cxnLst/>
              <a:rect r="r" b="b" t="t" l="l"/>
              <a:pathLst>
                <a:path h="313631" w="314566">
                  <a:moveTo>
                    <a:pt x="95581" y="0"/>
                  </a:moveTo>
                  <a:lnTo>
                    <a:pt x="218985" y="0"/>
                  </a:lnTo>
                  <a:cubicBezTo>
                    <a:pt x="271773" y="0"/>
                    <a:pt x="314566" y="42793"/>
                    <a:pt x="314566" y="95581"/>
                  </a:cubicBezTo>
                  <a:lnTo>
                    <a:pt x="314566" y="218050"/>
                  </a:lnTo>
                  <a:cubicBezTo>
                    <a:pt x="314566" y="270838"/>
                    <a:pt x="271773" y="313631"/>
                    <a:pt x="218985" y="313631"/>
                  </a:cubicBezTo>
                  <a:lnTo>
                    <a:pt x="95581" y="313631"/>
                  </a:lnTo>
                  <a:cubicBezTo>
                    <a:pt x="42793" y="313631"/>
                    <a:pt x="0" y="270838"/>
                    <a:pt x="0" y="218050"/>
                  </a:cubicBezTo>
                  <a:lnTo>
                    <a:pt x="0" y="95581"/>
                  </a:lnTo>
                  <a:cubicBezTo>
                    <a:pt x="0" y="42793"/>
                    <a:pt x="42793" y="0"/>
                    <a:pt x="95581"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4" id="4"/>
            <p:cNvSpPr txBox="true"/>
            <p:nvPr/>
          </p:nvSpPr>
          <p:spPr>
            <a:xfrm>
              <a:off x="0" y="19050"/>
              <a:ext cx="314566" cy="294581"/>
            </a:xfrm>
            <a:prstGeom prst="rect">
              <a:avLst/>
            </a:prstGeom>
          </p:spPr>
          <p:txBody>
            <a:bodyPr anchor="ctr" rtlCol="false" tIns="50800" lIns="50800" bIns="50800" rIns="50800"/>
            <a:lstStyle/>
            <a:p>
              <a:pPr algn="ctr">
                <a:lnSpc>
                  <a:spcPts val="2089"/>
                </a:lnSpc>
              </a:pPr>
            </a:p>
          </p:txBody>
        </p:sp>
      </p:grpSp>
      <p:grpSp>
        <p:nvGrpSpPr>
          <p:cNvPr name="Group 5" id="5"/>
          <p:cNvGrpSpPr/>
          <p:nvPr/>
        </p:nvGrpSpPr>
        <p:grpSpPr>
          <a:xfrm rot="0">
            <a:off x="3705969" y="6305051"/>
            <a:ext cx="2915951" cy="3137548"/>
            <a:chOff x="0" y="0"/>
            <a:chExt cx="314566" cy="338471"/>
          </a:xfrm>
        </p:grpSpPr>
        <p:sp>
          <p:nvSpPr>
            <p:cNvPr name="Freeform 6" id="6"/>
            <p:cNvSpPr/>
            <p:nvPr/>
          </p:nvSpPr>
          <p:spPr>
            <a:xfrm flipH="false" flipV="false" rot="0">
              <a:off x="0" y="0"/>
              <a:ext cx="314566" cy="338471"/>
            </a:xfrm>
            <a:custGeom>
              <a:avLst/>
              <a:gdLst/>
              <a:ahLst/>
              <a:cxnLst/>
              <a:rect r="r" b="b" t="t" l="l"/>
              <a:pathLst>
                <a:path h="338471" w="314566">
                  <a:moveTo>
                    <a:pt x="95581" y="0"/>
                  </a:moveTo>
                  <a:lnTo>
                    <a:pt x="218985" y="0"/>
                  </a:lnTo>
                  <a:cubicBezTo>
                    <a:pt x="271773" y="0"/>
                    <a:pt x="314566" y="42793"/>
                    <a:pt x="314566" y="95581"/>
                  </a:cubicBezTo>
                  <a:lnTo>
                    <a:pt x="314566" y="242890"/>
                  </a:lnTo>
                  <a:cubicBezTo>
                    <a:pt x="314566" y="295678"/>
                    <a:pt x="271773" y="338471"/>
                    <a:pt x="218985" y="338471"/>
                  </a:cubicBezTo>
                  <a:lnTo>
                    <a:pt x="95581" y="338471"/>
                  </a:lnTo>
                  <a:cubicBezTo>
                    <a:pt x="42793" y="338471"/>
                    <a:pt x="0" y="295678"/>
                    <a:pt x="0" y="242890"/>
                  </a:cubicBezTo>
                  <a:lnTo>
                    <a:pt x="0" y="95581"/>
                  </a:lnTo>
                  <a:cubicBezTo>
                    <a:pt x="0" y="42793"/>
                    <a:pt x="42793" y="0"/>
                    <a:pt x="95581"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7" id="7"/>
            <p:cNvSpPr txBox="true"/>
            <p:nvPr/>
          </p:nvSpPr>
          <p:spPr>
            <a:xfrm>
              <a:off x="0" y="19050"/>
              <a:ext cx="314566" cy="319421"/>
            </a:xfrm>
            <a:prstGeom prst="rect">
              <a:avLst/>
            </a:prstGeom>
          </p:spPr>
          <p:txBody>
            <a:bodyPr anchor="ctr" rtlCol="false" tIns="50800" lIns="50800" bIns="50800" rIns="50800"/>
            <a:lstStyle/>
            <a:p>
              <a:pPr algn="ctr">
                <a:lnSpc>
                  <a:spcPts val="2089"/>
                </a:lnSpc>
              </a:pPr>
            </a:p>
          </p:txBody>
        </p:sp>
      </p:grpSp>
      <p:grpSp>
        <p:nvGrpSpPr>
          <p:cNvPr name="Group 8" id="8"/>
          <p:cNvGrpSpPr/>
          <p:nvPr/>
        </p:nvGrpSpPr>
        <p:grpSpPr>
          <a:xfrm rot="0">
            <a:off x="1031702" y="2150233"/>
            <a:ext cx="2915951" cy="3137548"/>
            <a:chOff x="0" y="0"/>
            <a:chExt cx="812800" cy="874569"/>
          </a:xfrm>
        </p:grpSpPr>
        <p:sp>
          <p:nvSpPr>
            <p:cNvPr name="Freeform 9" id="9"/>
            <p:cNvSpPr/>
            <p:nvPr/>
          </p:nvSpPr>
          <p:spPr>
            <a:xfrm flipH="false" flipV="false" rot="0">
              <a:off x="0" y="0"/>
              <a:ext cx="812800" cy="874569"/>
            </a:xfrm>
            <a:custGeom>
              <a:avLst/>
              <a:gdLst/>
              <a:ahLst/>
              <a:cxnLst/>
              <a:rect r="r" b="b" t="t" l="l"/>
              <a:pathLst>
                <a:path h="874569" w="812800">
                  <a:moveTo>
                    <a:pt x="61066" y="0"/>
                  </a:moveTo>
                  <a:lnTo>
                    <a:pt x="751734" y="0"/>
                  </a:lnTo>
                  <a:cubicBezTo>
                    <a:pt x="767930" y="0"/>
                    <a:pt x="783462" y="6434"/>
                    <a:pt x="794914" y="17886"/>
                  </a:cubicBezTo>
                  <a:cubicBezTo>
                    <a:pt x="806366" y="29338"/>
                    <a:pt x="812800" y="44870"/>
                    <a:pt x="812800" y="61066"/>
                  </a:cubicBezTo>
                  <a:lnTo>
                    <a:pt x="812800" y="813503"/>
                  </a:lnTo>
                  <a:cubicBezTo>
                    <a:pt x="812800" y="829699"/>
                    <a:pt x="806366" y="845231"/>
                    <a:pt x="794914" y="856683"/>
                  </a:cubicBezTo>
                  <a:cubicBezTo>
                    <a:pt x="783462" y="868135"/>
                    <a:pt x="767930" y="874569"/>
                    <a:pt x="751734" y="874569"/>
                  </a:cubicBezTo>
                  <a:lnTo>
                    <a:pt x="61066" y="874569"/>
                  </a:lnTo>
                  <a:cubicBezTo>
                    <a:pt x="44870" y="874569"/>
                    <a:pt x="29338" y="868135"/>
                    <a:pt x="17886" y="856683"/>
                  </a:cubicBezTo>
                  <a:cubicBezTo>
                    <a:pt x="6434" y="845231"/>
                    <a:pt x="0" y="829699"/>
                    <a:pt x="0" y="813503"/>
                  </a:cubicBezTo>
                  <a:lnTo>
                    <a:pt x="0" y="61066"/>
                  </a:lnTo>
                  <a:cubicBezTo>
                    <a:pt x="0" y="44870"/>
                    <a:pt x="6434" y="29338"/>
                    <a:pt x="17886" y="17886"/>
                  </a:cubicBezTo>
                  <a:cubicBezTo>
                    <a:pt x="29338" y="6434"/>
                    <a:pt x="44870" y="0"/>
                    <a:pt x="61066" y="0"/>
                  </a:cubicBezTo>
                  <a:close/>
                </a:path>
              </a:pathLst>
            </a:custGeom>
            <a:blipFill>
              <a:blip r:embed="rId3"/>
              <a:stretch>
                <a:fillRect l="0" t="-12165" r="0" b="-12165"/>
              </a:stretch>
            </a:blipFill>
          </p:spPr>
        </p:sp>
      </p:grpSp>
      <p:grpSp>
        <p:nvGrpSpPr>
          <p:cNvPr name="Group 10" id="10"/>
          <p:cNvGrpSpPr/>
          <p:nvPr/>
        </p:nvGrpSpPr>
        <p:grpSpPr>
          <a:xfrm rot="0">
            <a:off x="3705969" y="6305051"/>
            <a:ext cx="2915951" cy="3137548"/>
            <a:chOff x="0" y="0"/>
            <a:chExt cx="812800" cy="874569"/>
          </a:xfrm>
        </p:grpSpPr>
        <p:sp>
          <p:nvSpPr>
            <p:cNvPr name="Freeform 11" id="11"/>
            <p:cNvSpPr/>
            <p:nvPr/>
          </p:nvSpPr>
          <p:spPr>
            <a:xfrm flipH="false" flipV="false" rot="0">
              <a:off x="0" y="0"/>
              <a:ext cx="812800" cy="874569"/>
            </a:xfrm>
            <a:custGeom>
              <a:avLst/>
              <a:gdLst/>
              <a:ahLst/>
              <a:cxnLst/>
              <a:rect r="r" b="b" t="t" l="l"/>
              <a:pathLst>
                <a:path h="874569" w="812800">
                  <a:moveTo>
                    <a:pt x="61066" y="0"/>
                  </a:moveTo>
                  <a:lnTo>
                    <a:pt x="751734" y="0"/>
                  </a:lnTo>
                  <a:cubicBezTo>
                    <a:pt x="767930" y="0"/>
                    <a:pt x="783462" y="6434"/>
                    <a:pt x="794914" y="17886"/>
                  </a:cubicBezTo>
                  <a:cubicBezTo>
                    <a:pt x="806366" y="29338"/>
                    <a:pt x="812800" y="44870"/>
                    <a:pt x="812800" y="61066"/>
                  </a:cubicBezTo>
                  <a:lnTo>
                    <a:pt x="812800" y="813503"/>
                  </a:lnTo>
                  <a:cubicBezTo>
                    <a:pt x="812800" y="829699"/>
                    <a:pt x="806366" y="845231"/>
                    <a:pt x="794914" y="856683"/>
                  </a:cubicBezTo>
                  <a:cubicBezTo>
                    <a:pt x="783462" y="868135"/>
                    <a:pt x="767930" y="874569"/>
                    <a:pt x="751734" y="874569"/>
                  </a:cubicBezTo>
                  <a:lnTo>
                    <a:pt x="61066" y="874569"/>
                  </a:lnTo>
                  <a:cubicBezTo>
                    <a:pt x="44870" y="874569"/>
                    <a:pt x="29338" y="868135"/>
                    <a:pt x="17886" y="856683"/>
                  </a:cubicBezTo>
                  <a:cubicBezTo>
                    <a:pt x="6434" y="845231"/>
                    <a:pt x="0" y="829699"/>
                    <a:pt x="0" y="813503"/>
                  </a:cubicBezTo>
                  <a:lnTo>
                    <a:pt x="0" y="61066"/>
                  </a:lnTo>
                  <a:cubicBezTo>
                    <a:pt x="0" y="44870"/>
                    <a:pt x="6434" y="29338"/>
                    <a:pt x="17886" y="17886"/>
                  </a:cubicBezTo>
                  <a:cubicBezTo>
                    <a:pt x="29338" y="6434"/>
                    <a:pt x="44870" y="0"/>
                    <a:pt x="61066" y="0"/>
                  </a:cubicBezTo>
                  <a:close/>
                </a:path>
              </a:pathLst>
            </a:custGeom>
            <a:blipFill>
              <a:blip r:embed="rId4"/>
              <a:stretch>
                <a:fillRect l="-3799" t="0" r="-3799" b="0"/>
              </a:stretch>
            </a:blipFill>
          </p:spPr>
        </p:sp>
      </p:grpSp>
      <p:grpSp>
        <p:nvGrpSpPr>
          <p:cNvPr name="Group 12" id="12"/>
          <p:cNvGrpSpPr/>
          <p:nvPr/>
        </p:nvGrpSpPr>
        <p:grpSpPr>
          <a:xfrm rot="0">
            <a:off x="15443330" y="8652977"/>
            <a:ext cx="1815970" cy="605323"/>
            <a:chOff x="0" y="0"/>
            <a:chExt cx="2421294" cy="807098"/>
          </a:xfrm>
        </p:grpSpPr>
        <p:grpSp>
          <p:nvGrpSpPr>
            <p:cNvPr name="Group 13" id="13"/>
            <p:cNvGrpSpPr/>
            <p:nvPr/>
          </p:nvGrpSpPr>
          <p:grpSpPr>
            <a:xfrm rot="0">
              <a:off x="0" y="0"/>
              <a:ext cx="1614196" cy="807098"/>
              <a:chOff x="0" y="0"/>
              <a:chExt cx="812800" cy="406400"/>
            </a:xfrm>
          </p:grpSpPr>
          <p:sp>
            <p:nvSpPr>
              <p:cNvPr name="Freeform 14" id="14"/>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name="TextBox 15" id="15"/>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6" id="16"/>
            <p:cNvGrpSpPr/>
            <p:nvPr/>
          </p:nvGrpSpPr>
          <p:grpSpPr>
            <a:xfrm rot="0">
              <a:off x="1614196" y="0"/>
              <a:ext cx="807098" cy="807098"/>
              <a:chOff x="0" y="0"/>
              <a:chExt cx="406400" cy="406400"/>
            </a:xfrm>
          </p:grpSpPr>
          <p:sp>
            <p:nvSpPr>
              <p:cNvPr name="Freeform 17" id="17"/>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8" id="18"/>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grpSp>
        <p:nvGrpSpPr>
          <p:cNvPr name="Group 19" id="19"/>
          <p:cNvGrpSpPr/>
          <p:nvPr/>
        </p:nvGrpSpPr>
        <p:grpSpPr>
          <a:xfrm rot="0">
            <a:off x="1028700" y="453916"/>
            <a:ext cx="14424604" cy="1235143"/>
            <a:chOff x="0" y="0"/>
            <a:chExt cx="2374124" cy="203290"/>
          </a:xfrm>
        </p:grpSpPr>
        <p:sp>
          <p:nvSpPr>
            <p:cNvPr name="Freeform 20" id="20"/>
            <p:cNvSpPr/>
            <p:nvPr/>
          </p:nvSpPr>
          <p:spPr>
            <a:xfrm flipH="false" flipV="false" rot="0">
              <a:off x="0" y="0"/>
              <a:ext cx="2374124" cy="203290"/>
            </a:xfrm>
            <a:custGeom>
              <a:avLst/>
              <a:gdLst/>
              <a:ahLst/>
              <a:cxnLst/>
              <a:rect r="r" b="b" t="t" l="l"/>
              <a:pathLst>
                <a:path h="203290" w="2374124">
                  <a:moveTo>
                    <a:pt x="19322" y="0"/>
                  </a:moveTo>
                  <a:lnTo>
                    <a:pt x="2354802" y="0"/>
                  </a:lnTo>
                  <a:cubicBezTo>
                    <a:pt x="2365473" y="0"/>
                    <a:pt x="2374124" y="8651"/>
                    <a:pt x="2374124" y="19322"/>
                  </a:cubicBezTo>
                  <a:lnTo>
                    <a:pt x="2374124" y="183969"/>
                  </a:lnTo>
                  <a:cubicBezTo>
                    <a:pt x="2374124" y="189093"/>
                    <a:pt x="2372088" y="194008"/>
                    <a:pt x="2368465" y="197631"/>
                  </a:cubicBezTo>
                  <a:cubicBezTo>
                    <a:pt x="2364841" y="201255"/>
                    <a:pt x="2359926" y="203290"/>
                    <a:pt x="2354802" y="203290"/>
                  </a:cubicBezTo>
                  <a:lnTo>
                    <a:pt x="19322" y="203290"/>
                  </a:lnTo>
                  <a:cubicBezTo>
                    <a:pt x="8651" y="203290"/>
                    <a:pt x="0" y="194640"/>
                    <a:pt x="0" y="183969"/>
                  </a:cubicBezTo>
                  <a:lnTo>
                    <a:pt x="0" y="19322"/>
                  </a:lnTo>
                  <a:cubicBezTo>
                    <a:pt x="0" y="8651"/>
                    <a:pt x="8651" y="0"/>
                    <a:pt x="19322"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21" id="21"/>
            <p:cNvSpPr txBox="true"/>
            <p:nvPr/>
          </p:nvSpPr>
          <p:spPr>
            <a:xfrm>
              <a:off x="0" y="19050"/>
              <a:ext cx="2374124" cy="184240"/>
            </a:xfrm>
            <a:prstGeom prst="rect">
              <a:avLst/>
            </a:prstGeom>
          </p:spPr>
          <p:txBody>
            <a:bodyPr anchor="ctr" rtlCol="false" tIns="50800" lIns="50800" bIns="50800" rIns="50800"/>
            <a:lstStyle/>
            <a:p>
              <a:pPr algn="ctr">
                <a:lnSpc>
                  <a:spcPts val="2089"/>
                </a:lnSpc>
              </a:pPr>
            </a:p>
          </p:txBody>
        </p:sp>
      </p:grpSp>
      <p:grpSp>
        <p:nvGrpSpPr>
          <p:cNvPr name="Group 22" id="22"/>
          <p:cNvGrpSpPr/>
          <p:nvPr/>
        </p:nvGrpSpPr>
        <p:grpSpPr>
          <a:xfrm rot="0">
            <a:off x="9573807" y="6305051"/>
            <a:ext cx="2915951" cy="3137548"/>
            <a:chOff x="0" y="0"/>
            <a:chExt cx="314566" cy="338471"/>
          </a:xfrm>
        </p:grpSpPr>
        <p:sp>
          <p:nvSpPr>
            <p:cNvPr name="Freeform 23" id="23"/>
            <p:cNvSpPr/>
            <p:nvPr/>
          </p:nvSpPr>
          <p:spPr>
            <a:xfrm flipH="false" flipV="false" rot="0">
              <a:off x="0" y="0"/>
              <a:ext cx="314566" cy="338471"/>
            </a:xfrm>
            <a:custGeom>
              <a:avLst/>
              <a:gdLst/>
              <a:ahLst/>
              <a:cxnLst/>
              <a:rect r="r" b="b" t="t" l="l"/>
              <a:pathLst>
                <a:path h="338471" w="314566">
                  <a:moveTo>
                    <a:pt x="95581" y="0"/>
                  </a:moveTo>
                  <a:lnTo>
                    <a:pt x="218985" y="0"/>
                  </a:lnTo>
                  <a:cubicBezTo>
                    <a:pt x="271773" y="0"/>
                    <a:pt x="314566" y="42793"/>
                    <a:pt x="314566" y="95581"/>
                  </a:cubicBezTo>
                  <a:lnTo>
                    <a:pt x="314566" y="242890"/>
                  </a:lnTo>
                  <a:cubicBezTo>
                    <a:pt x="314566" y="295678"/>
                    <a:pt x="271773" y="338471"/>
                    <a:pt x="218985" y="338471"/>
                  </a:cubicBezTo>
                  <a:lnTo>
                    <a:pt x="95581" y="338471"/>
                  </a:lnTo>
                  <a:cubicBezTo>
                    <a:pt x="42793" y="338471"/>
                    <a:pt x="0" y="295678"/>
                    <a:pt x="0" y="242890"/>
                  </a:cubicBezTo>
                  <a:lnTo>
                    <a:pt x="0" y="95581"/>
                  </a:lnTo>
                  <a:cubicBezTo>
                    <a:pt x="0" y="42793"/>
                    <a:pt x="42793" y="0"/>
                    <a:pt x="95581"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24" id="24"/>
            <p:cNvSpPr txBox="true"/>
            <p:nvPr/>
          </p:nvSpPr>
          <p:spPr>
            <a:xfrm>
              <a:off x="0" y="19050"/>
              <a:ext cx="314566" cy="319421"/>
            </a:xfrm>
            <a:prstGeom prst="rect">
              <a:avLst/>
            </a:prstGeom>
          </p:spPr>
          <p:txBody>
            <a:bodyPr anchor="ctr" rtlCol="false" tIns="50800" lIns="50800" bIns="50800" rIns="50800"/>
            <a:lstStyle/>
            <a:p>
              <a:pPr algn="ctr">
                <a:lnSpc>
                  <a:spcPts val="2089"/>
                </a:lnSpc>
              </a:pPr>
            </a:p>
          </p:txBody>
        </p:sp>
      </p:grpSp>
      <p:grpSp>
        <p:nvGrpSpPr>
          <p:cNvPr name="Group 25" id="25"/>
          <p:cNvGrpSpPr/>
          <p:nvPr/>
        </p:nvGrpSpPr>
        <p:grpSpPr>
          <a:xfrm rot="0">
            <a:off x="9573807" y="6305051"/>
            <a:ext cx="2915951" cy="3137548"/>
            <a:chOff x="0" y="0"/>
            <a:chExt cx="812800" cy="874569"/>
          </a:xfrm>
        </p:grpSpPr>
        <p:sp>
          <p:nvSpPr>
            <p:cNvPr name="Freeform 26" id="26"/>
            <p:cNvSpPr/>
            <p:nvPr/>
          </p:nvSpPr>
          <p:spPr>
            <a:xfrm flipH="false" flipV="false" rot="0">
              <a:off x="0" y="0"/>
              <a:ext cx="812800" cy="874569"/>
            </a:xfrm>
            <a:custGeom>
              <a:avLst/>
              <a:gdLst/>
              <a:ahLst/>
              <a:cxnLst/>
              <a:rect r="r" b="b" t="t" l="l"/>
              <a:pathLst>
                <a:path h="874569" w="812800">
                  <a:moveTo>
                    <a:pt x="61066" y="0"/>
                  </a:moveTo>
                  <a:lnTo>
                    <a:pt x="751734" y="0"/>
                  </a:lnTo>
                  <a:cubicBezTo>
                    <a:pt x="767930" y="0"/>
                    <a:pt x="783462" y="6434"/>
                    <a:pt x="794914" y="17886"/>
                  </a:cubicBezTo>
                  <a:cubicBezTo>
                    <a:pt x="806366" y="29338"/>
                    <a:pt x="812800" y="44870"/>
                    <a:pt x="812800" y="61066"/>
                  </a:cubicBezTo>
                  <a:lnTo>
                    <a:pt x="812800" y="813503"/>
                  </a:lnTo>
                  <a:cubicBezTo>
                    <a:pt x="812800" y="829699"/>
                    <a:pt x="806366" y="845231"/>
                    <a:pt x="794914" y="856683"/>
                  </a:cubicBezTo>
                  <a:cubicBezTo>
                    <a:pt x="783462" y="868135"/>
                    <a:pt x="767930" y="874569"/>
                    <a:pt x="751734" y="874569"/>
                  </a:cubicBezTo>
                  <a:lnTo>
                    <a:pt x="61066" y="874569"/>
                  </a:lnTo>
                  <a:cubicBezTo>
                    <a:pt x="44870" y="874569"/>
                    <a:pt x="29338" y="868135"/>
                    <a:pt x="17886" y="856683"/>
                  </a:cubicBezTo>
                  <a:cubicBezTo>
                    <a:pt x="6434" y="845231"/>
                    <a:pt x="0" y="829699"/>
                    <a:pt x="0" y="813503"/>
                  </a:cubicBezTo>
                  <a:lnTo>
                    <a:pt x="0" y="61066"/>
                  </a:lnTo>
                  <a:cubicBezTo>
                    <a:pt x="0" y="44870"/>
                    <a:pt x="6434" y="29338"/>
                    <a:pt x="17886" y="17886"/>
                  </a:cubicBezTo>
                  <a:cubicBezTo>
                    <a:pt x="29338" y="6434"/>
                    <a:pt x="44870" y="0"/>
                    <a:pt x="61066" y="0"/>
                  </a:cubicBezTo>
                  <a:close/>
                </a:path>
              </a:pathLst>
            </a:custGeom>
            <a:blipFill>
              <a:blip r:embed="rId5"/>
              <a:stretch>
                <a:fillRect l="0" t="-48313" r="0" b="-48313"/>
              </a:stretch>
            </a:blipFill>
          </p:spPr>
        </p:sp>
      </p:grpSp>
      <p:grpSp>
        <p:nvGrpSpPr>
          <p:cNvPr name="Group 27" id="27"/>
          <p:cNvGrpSpPr/>
          <p:nvPr/>
        </p:nvGrpSpPr>
        <p:grpSpPr>
          <a:xfrm rot="0">
            <a:off x="6657856" y="2150233"/>
            <a:ext cx="2915951" cy="2907289"/>
            <a:chOff x="0" y="0"/>
            <a:chExt cx="314566" cy="313631"/>
          </a:xfrm>
        </p:grpSpPr>
        <p:sp>
          <p:nvSpPr>
            <p:cNvPr name="Freeform 28" id="28"/>
            <p:cNvSpPr/>
            <p:nvPr/>
          </p:nvSpPr>
          <p:spPr>
            <a:xfrm flipH="false" flipV="false" rot="0">
              <a:off x="0" y="0"/>
              <a:ext cx="314566" cy="313631"/>
            </a:xfrm>
            <a:custGeom>
              <a:avLst/>
              <a:gdLst/>
              <a:ahLst/>
              <a:cxnLst/>
              <a:rect r="r" b="b" t="t" l="l"/>
              <a:pathLst>
                <a:path h="313631" w="314566">
                  <a:moveTo>
                    <a:pt x="95581" y="0"/>
                  </a:moveTo>
                  <a:lnTo>
                    <a:pt x="218985" y="0"/>
                  </a:lnTo>
                  <a:cubicBezTo>
                    <a:pt x="271773" y="0"/>
                    <a:pt x="314566" y="42793"/>
                    <a:pt x="314566" y="95581"/>
                  </a:cubicBezTo>
                  <a:lnTo>
                    <a:pt x="314566" y="218050"/>
                  </a:lnTo>
                  <a:cubicBezTo>
                    <a:pt x="314566" y="270838"/>
                    <a:pt x="271773" y="313631"/>
                    <a:pt x="218985" y="313631"/>
                  </a:cubicBezTo>
                  <a:lnTo>
                    <a:pt x="95581" y="313631"/>
                  </a:lnTo>
                  <a:cubicBezTo>
                    <a:pt x="42793" y="313631"/>
                    <a:pt x="0" y="270838"/>
                    <a:pt x="0" y="218050"/>
                  </a:cubicBezTo>
                  <a:lnTo>
                    <a:pt x="0" y="95581"/>
                  </a:lnTo>
                  <a:cubicBezTo>
                    <a:pt x="0" y="42793"/>
                    <a:pt x="42793" y="0"/>
                    <a:pt x="95581"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29" id="29"/>
            <p:cNvSpPr txBox="true"/>
            <p:nvPr/>
          </p:nvSpPr>
          <p:spPr>
            <a:xfrm>
              <a:off x="0" y="19050"/>
              <a:ext cx="314566" cy="294581"/>
            </a:xfrm>
            <a:prstGeom prst="rect">
              <a:avLst/>
            </a:prstGeom>
          </p:spPr>
          <p:txBody>
            <a:bodyPr anchor="ctr" rtlCol="false" tIns="50800" lIns="50800" bIns="50800" rIns="50800"/>
            <a:lstStyle/>
            <a:p>
              <a:pPr algn="ctr">
                <a:lnSpc>
                  <a:spcPts val="2089"/>
                </a:lnSpc>
              </a:pPr>
            </a:p>
          </p:txBody>
        </p:sp>
      </p:grpSp>
      <p:grpSp>
        <p:nvGrpSpPr>
          <p:cNvPr name="Group 30" id="30"/>
          <p:cNvGrpSpPr/>
          <p:nvPr/>
        </p:nvGrpSpPr>
        <p:grpSpPr>
          <a:xfrm rot="0">
            <a:off x="6657856" y="2150233"/>
            <a:ext cx="2915951" cy="3137548"/>
            <a:chOff x="0" y="0"/>
            <a:chExt cx="812800" cy="874569"/>
          </a:xfrm>
        </p:grpSpPr>
        <p:sp>
          <p:nvSpPr>
            <p:cNvPr name="Freeform 31" id="31" descr="1705872246195-removebg.png"/>
            <p:cNvSpPr/>
            <p:nvPr/>
          </p:nvSpPr>
          <p:spPr>
            <a:xfrm flipH="false" flipV="false" rot="0">
              <a:off x="0" y="0"/>
              <a:ext cx="812800" cy="874569"/>
            </a:xfrm>
            <a:custGeom>
              <a:avLst/>
              <a:gdLst/>
              <a:ahLst/>
              <a:cxnLst/>
              <a:rect r="r" b="b" t="t" l="l"/>
              <a:pathLst>
                <a:path h="874569" w="812800">
                  <a:moveTo>
                    <a:pt x="61066" y="0"/>
                  </a:moveTo>
                  <a:lnTo>
                    <a:pt x="751734" y="0"/>
                  </a:lnTo>
                  <a:cubicBezTo>
                    <a:pt x="767930" y="0"/>
                    <a:pt x="783462" y="6434"/>
                    <a:pt x="794914" y="17886"/>
                  </a:cubicBezTo>
                  <a:cubicBezTo>
                    <a:pt x="806366" y="29338"/>
                    <a:pt x="812800" y="44870"/>
                    <a:pt x="812800" y="61066"/>
                  </a:cubicBezTo>
                  <a:lnTo>
                    <a:pt x="812800" y="813503"/>
                  </a:lnTo>
                  <a:cubicBezTo>
                    <a:pt x="812800" y="829699"/>
                    <a:pt x="806366" y="845231"/>
                    <a:pt x="794914" y="856683"/>
                  </a:cubicBezTo>
                  <a:cubicBezTo>
                    <a:pt x="783462" y="868135"/>
                    <a:pt x="767930" y="874569"/>
                    <a:pt x="751734" y="874569"/>
                  </a:cubicBezTo>
                  <a:lnTo>
                    <a:pt x="61066" y="874569"/>
                  </a:lnTo>
                  <a:cubicBezTo>
                    <a:pt x="44870" y="874569"/>
                    <a:pt x="29338" y="868135"/>
                    <a:pt x="17886" y="856683"/>
                  </a:cubicBezTo>
                  <a:cubicBezTo>
                    <a:pt x="6434" y="845231"/>
                    <a:pt x="0" y="829699"/>
                    <a:pt x="0" y="813503"/>
                  </a:cubicBezTo>
                  <a:lnTo>
                    <a:pt x="0" y="61066"/>
                  </a:lnTo>
                  <a:cubicBezTo>
                    <a:pt x="0" y="44870"/>
                    <a:pt x="6434" y="29338"/>
                    <a:pt x="17886" y="17886"/>
                  </a:cubicBezTo>
                  <a:cubicBezTo>
                    <a:pt x="29338" y="6434"/>
                    <a:pt x="44870" y="0"/>
                    <a:pt x="61066" y="0"/>
                  </a:cubicBezTo>
                  <a:close/>
                </a:path>
              </a:pathLst>
            </a:custGeom>
            <a:blipFill>
              <a:blip r:embed="rId6"/>
              <a:stretch>
                <a:fillRect l="-7958" t="-16784" r="-6983" b="-25744"/>
              </a:stretch>
            </a:blipFill>
          </p:spPr>
        </p:sp>
      </p:grpSp>
      <p:grpSp>
        <p:nvGrpSpPr>
          <p:cNvPr name="Group 32" id="32"/>
          <p:cNvGrpSpPr/>
          <p:nvPr/>
        </p:nvGrpSpPr>
        <p:grpSpPr>
          <a:xfrm rot="0">
            <a:off x="12537353" y="2150233"/>
            <a:ext cx="2915951" cy="2907289"/>
            <a:chOff x="0" y="0"/>
            <a:chExt cx="314566" cy="313631"/>
          </a:xfrm>
        </p:grpSpPr>
        <p:sp>
          <p:nvSpPr>
            <p:cNvPr name="Freeform 33" id="33"/>
            <p:cNvSpPr/>
            <p:nvPr/>
          </p:nvSpPr>
          <p:spPr>
            <a:xfrm flipH="false" flipV="false" rot="0">
              <a:off x="0" y="0"/>
              <a:ext cx="314566" cy="313631"/>
            </a:xfrm>
            <a:custGeom>
              <a:avLst/>
              <a:gdLst/>
              <a:ahLst/>
              <a:cxnLst/>
              <a:rect r="r" b="b" t="t" l="l"/>
              <a:pathLst>
                <a:path h="313631" w="314566">
                  <a:moveTo>
                    <a:pt x="95581" y="0"/>
                  </a:moveTo>
                  <a:lnTo>
                    <a:pt x="218985" y="0"/>
                  </a:lnTo>
                  <a:cubicBezTo>
                    <a:pt x="271773" y="0"/>
                    <a:pt x="314566" y="42793"/>
                    <a:pt x="314566" y="95581"/>
                  </a:cubicBezTo>
                  <a:lnTo>
                    <a:pt x="314566" y="218050"/>
                  </a:lnTo>
                  <a:cubicBezTo>
                    <a:pt x="314566" y="270838"/>
                    <a:pt x="271773" y="313631"/>
                    <a:pt x="218985" y="313631"/>
                  </a:cubicBezTo>
                  <a:lnTo>
                    <a:pt x="95581" y="313631"/>
                  </a:lnTo>
                  <a:cubicBezTo>
                    <a:pt x="42793" y="313631"/>
                    <a:pt x="0" y="270838"/>
                    <a:pt x="0" y="218050"/>
                  </a:cubicBezTo>
                  <a:lnTo>
                    <a:pt x="0" y="95581"/>
                  </a:lnTo>
                  <a:cubicBezTo>
                    <a:pt x="0" y="42793"/>
                    <a:pt x="42793" y="0"/>
                    <a:pt x="95581"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34" id="34"/>
            <p:cNvSpPr txBox="true"/>
            <p:nvPr/>
          </p:nvSpPr>
          <p:spPr>
            <a:xfrm>
              <a:off x="0" y="19050"/>
              <a:ext cx="314566" cy="294581"/>
            </a:xfrm>
            <a:prstGeom prst="rect">
              <a:avLst/>
            </a:prstGeom>
          </p:spPr>
          <p:txBody>
            <a:bodyPr anchor="ctr" rtlCol="false" tIns="50800" lIns="50800" bIns="50800" rIns="50800"/>
            <a:lstStyle/>
            <a:p>
              <a:pPr algn="ctr">
                <a:lnSpc>
                  <a:spcPts val="2089"/>
                </a:lnSpc>
              </a:pPr>
            </a:p>
          </p:txBody>
        </p:sp>
      </p:grpSp>
      <p:grpSp>
        <p:nvGrpSpPr>
          <p:cNvPr name="Group 35" id="35"/>
          <p:cNvGrpSpPr/>
          <p:nvPr/>
        </p:nvGrpSpPr>
        <p:grpSpPr>
          <a:xfrm rot="0">
            <a:off x="12537353" y="2150233"/>
            <a:ext cx="2915951" cy="3137548"/>
            <a:chOff x="0" y="0"/>
            <a:chExt cx="812800" cy="874569"/>
          </a:xfrm>
        </p:grpSpPr>
        <p:sp>
          <p:nvSpPr>
            <p:cNvPr name="Freeform 36" id="36"/>
            <p:cNvSpPr/>
            <p:nvPr/>
          </p:nvSpPr>
          <p:spPr>
            <a:xfrm flipH="false" flipV="false" rot="0">
              <a:off x="0" y="0"/>
              <a:ext cx="812800" cy="874569"/>
            </a:xfrm>
            <a:custGeom>
              <a:avLst/>
              <a:gdLst/>
              <a:ahLst/>
              <a:cxnLst/>
              <a:rect r="r" b="b" t="t" l="l"/>
              <a:pathLst>
                <a:path h="874569" w="812800">
                  <a:moveTo>
                    <a:pt x="61066" y="0"/>
                  </a:moveTo>
                  <a:lnTo>
                    <a:pt x="751734" y="0"/>
                  </a:lnTo>
                  <a:cubicBezTo>
                    <a:pt x="767930" y="0"/>
                    <a:pt x="783462" y="6434"/>
                    <a:pt x="794914" y="17886"/>
                  </a:cubicBezTo>
                  <a:cubicBezTo>
                    <a:pt x="806366" y="29338"/>
                    <a:pt x="812800" y="44870"/>
                    <a:pt x="812800" y="61066"/>
                  </a:cubicBezTo>
                  <a:lnTo>
                    <a:pt x="812800" y="813503"/>
                  </a:lnTo>
                  <a:cubicBezTo>
                    <a:pt x="812800" y="829699"/>
                    <a:pt x="806366" y="845231"/>
                    <a:pt x="794914" y="856683"/>
                  </a:cubicBezTo>
                  <a:cubicBezTo>
                    <a:pt x="783462" y="868135"/>
                    <a:pt x="767930" y="874569"/>
                    <a:pt x="751734" y="874569"/>
                  </a:cubicBezTo>
                  <a:lnTo>
                    <a:pt x="61066" y="874569"/>
                  </a:lnTo>
                  <a:cubicBezTo>
                    <a:pt x="44870" y="874569"/>
                    <a:pt x="29338" y="868135"/>
                    <a:pt x="17886" y="856683"/>
                  </a:cubicBezTo>
                  <a:cubicBezTo>
                    <a:pt x="6434" y="845231"/>
                    <a:pt x="0" y="829699"/>
                    <a:pt x="0" y="813503"/>
                  </a:cubicBezTo>
                  <a:lnTo>
                    <a:pt x="0" y="61066"/>
                  </a:lnTo>
                  <a:cubicBezTo>
                    <a:pt x="0" y="44870"/>
                    <a:pt x="6434" y="29338"/>
                    <a:pt x="17886" y="17886"/>
                  </a:cubicBezTo>
                  <a:cubicBezTo>
                    <a:pt x="29338" y="6434"/>
                    <a:pt x="44870" y="0"/>
                    <a:pt x="61066" y="0"/>
                  </a:cubicBezTo>
                  <a:close/>
                </a:path>
              </a:pathLst>
            </a:custGeom>
            <a:blipFill>
              <a:blip r:embed="rId7"/>
              <a:stretch>
                <a:fillRect l="-3799" t="0" r="-3799" b="0"/>
              </a:stretch>
            </a:blipFill>
          </p:spPr>
        </p:sp>
      </p:grpSp>
      <p:sp>
        <p:nvSpPr>
          <p:cNvPr name="Freeform 37" id="37"/>
          <p:cNvSpPr/>
          <p:nvPr/>
        </p:nvSpPr>
        <p:spPr>
          <a:xfrm flipH="false" flipV="false" rot="0">
            <a:off x="16222645" y="132037"/>
            <a:ext cx="1741242" cy="2018195"/>
          </a:xfrm>
          <a:custGeom>
            <a:avLst/>
            <a:gdLst/>
            <a:ahLst/>
            <a:cxnLst/>
            <a:rect r="r" b="b" t="t" l="l"/>
            <a:pathLst>
              <a:path h="2018195" w="1741242">
                <a:moveTo>
                  <a:pt x="0" y="0"/>
                </a:moveTo>
                <a:lnTo>
                  <a:pt x="1741242" y="0"/>
                </a:lnTo>
                <a:lnTo>
                  <a:pt x="1741242" y="2018196"/>
                </a:lnTo>
                <a:lnTo>
                  <a:pt x="0" y="2018196"/>
                </a:lnTo>
                <a:lnTo>
                  <a:pt x="0" y="0"/>
                </a:lnTo>
                <a:close/>
              </a:path>
            </a:pathLst>
          </a:custGeom>
          <a:blipFill>
            <a:blip r:embed="rId8"/>
            <a:stretch>
              <a:fillRect l="0" t="0" r="0" b="0"/>
            </a:stretch>
          </a:blipFill>
        </p:spPr>
      </p:sp>
      <p:sp>
        <p:nvSpPr>
          <p:cNvPr name="TextBox 38" id="38"/>
          <p:cNvSpPr txBox="true"/>
          <p:nvPr/>
        </p:nvSpPr>
        <p:spPr>
          <a:xfrm rot="0">
            <a:off x="1031702" y="5370331"/>
            <a:ext cx="3317166" cy="372745"/>
          </a:xfrm>
          <a:prstGeom prst="rect">
            <a:avLst/>
          </a:prstGeom>
        </p:spPr>
        <p:txBody>
          <a:bodyPr anchor="t" rtlCol="false" tIns="0" lIns="0" bIns="0" rIns="0">
            <a:spAutoFit/>
          </a:bodyPr>
          <a:lstStyle/>
          <a:p>
            <a:pPr algn="l" marL="0" indent="0" lvl="0">
              <a:lnSpc>
                <a:spcPts val="3080"/>
              </a:lnSpc>
              <a:spcBef>
                <a:spcPct val="0"/>
              </a:spcBef>
            </a:pPr>
            <a:r>
              <a:rPr lang="en-US" b="true" sz="2200">
                <a:solidFill>
                  <a:srgbClr val="1E1D22"/>
                </a:solidFill>
                <a:latin typeface="Open Sans 2 Bold"/>
                <a:ea typeface="Open Sans 2 Bold"/>
                <a:cs typeface="Open Sans 2 Bold"/>
                <a:sym typeface="Open Sans 2 Bold"/>
              </a:rPr>
              <a:t>Adolfo Contreras</a:t>
            </a:r>
          </a:p>
        </p:txBody>
      </p:sp>
      <p:sp>
        <p:nvSpPr>
          <p:cNvPr name="TextBox 39" id="39"/>
          <p:cNvSpPr txBox="true"/>
          <p:nvPr/>
        </p:nvSpPr>
        <p:spPr>
          <a:xfrm rot="0">
            <a:off x="3705969" y="9528324"/>
            <a:ext cx="2951887" cy="372745"/>
          </a:xfrm>
          <a:prstGeom prst="rect">
            <a:avLst/>
          </a:prstGeom>
        </p:spPr>
        <p:txBody>
          <a:bodyPr anchor="t" rtlCol="false" tIns="0" lIns="0" bIns="0" rIns="0">
            <a:spAutoFit/>
          </a:bodyPr>
          <a:lstStyle/>
          <a:p>
            <a:pPr algn="l" marL="0" indent="0" lvl="0">
              <a:lnSpc>
                <a:spcPts val="3080"/>
              </a:lnSpc>
              <a:spcBef>
                <a:spcPct val="0"/>
              </a:spcBef>
            </a:pPr>
            <a:r>
              <a:rPr lang="en-US" b="true" sz="2200">
                <a:solidFill>
                  <a:srgbClr val="1E1D22"/>
                </a:solidFill>
                <a:latin typeface="Open Sans 2 Bold"/>
                <a:ea typeface="Open Sans 2 Bold"/>
                <a:cs typeface="Open Sans 2 Bold"/>
                <a:sym typeface="Open Sans 2 Bold"/>
              </a:rPr>
              <a:t>Noelia Altamirano </a:t>
            </a:r>
          </a:p>
        </p:txBody>
      </p:sp>
      <p:sp>
        <p:nvSpPr>
          <p:cNvPr name="TextBox 40" id="40"/>
          <p:cNvSpPr txBox="true"/>
          <p:nvPr/>
        </p:nvSpPr>
        <p:spPr>
          <a:xfrm rot="0">
            <a:off x="1579081" y="842888"/>
            <a:ext cx="6536750" cy="457200"/>
          </a:xfrm>
          <a:prstGeom prst="rect">
            <a:avLst/>
          </a:prstGeom>
        </p:spPr>
        <p:txBody>
          <a:bodyPr anchor="t" rtlCol="false" tIns="0" lIns="0" bIns="0" rIns="0">
            <a:spAutoFit/>
          </a:bodyPr>
          <a:lstStyle/>
          <a:p>
            <a:pPr algn="l" marL="0" indent="0" lvl="0">
              <a:lnSpc>
                <a:spcPts val="3600"/>
              </a:lnSpc>
              <a:spcBef>
                <a:spcPct val="0"/>
              </a:spcBef>
            </a:pPr>
            <a:r>
              <a:rPr lang="en-US" b="true" sz="3000" spc="150">
                <a:solidFill>
                  <a:srgbClr val="FFFFFF"/>
                </a:solidFill>
                <a:latin typeface="Open Sans 2 Ultra-Bold"/>
                <a:ea typeface="Open Sans 2 Ultra-Bold"/>
                <a:cs typeface="Open Sans 2 Ultra-Bold"/>
                <a:sym typeface="Open Sans 2 Ultra-Bold"/>
              </a:rPr>
              <a:t>Integrantes del equipo</a:t>
            </a:r>
          </a:p>
        </p:txBody>
      </p:sp>
      <p:sp>
        <p:nvSpPr>
          <p:cNvPr name="TextBox 41" id="41"/>
          <p:cNvSpPr txBox="true"/>
          <p:nvPr/>
        </p:nvSpPr>
        <p:spPr>
          <a:xfrm rot="0">
            <a:off x="6621920" y="5370331"/>
            <a:ext cx="3090008" cy="372745"/>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1E1D22"/>
                </a:solidFill>
                <a:latin typeface="Open Sans 2 Bold"/>
                <a:ea typeface="Open Sans 2 Bold"/>
                <a:cs typeface="Open Sans 2 Bold"/>
                <a:sym typeface="Open Sans 2 Bold"/>
              </a:rPr>
              <a:t>Freddy Pinto</a:t>
            </a:r>
          </a:p>
        </p:txBody>
      </p:sp>
      <p:sp>
        <p:nvSpPr>
          <p:cNvPr name="TextBox 42" id="42"/>
          <p:cNvSpPr txBox="true"/>
          <p:nvPr/>
        </p:nvSpPr>
        <p:spPr>
          <a:xfrm rot="0">
            <a:off x="12501416" y="5370331"/>
            <a:ext cx="3300940" cy="372745"/>
          </a:xfrm>
          <a:prstGeom prst="rect">
            <a:avLst/>
          </a:prstGeom>
        </p:spPr>
        <p:txBody>
          <a:bodyPr anchor="t" rtlCol="false" tIns="0" lIns="0" bIns="0" rIns="0">
            <a:spAutoFit/>
          </a:bodyPr>
          <a:lstStyle/>
          <a:p>
            <a:pPr algn="l" marL="0" indent="0" lvl="0">
              <a:lnSpc>
                <a:spcPts val="3080"/>
              </a:lnSpc>
              <a:spcBef>
                <a:spcPct val="0"/>
              </a:spcBef>
            </a:pPr>
            <a:r>
              <a:rPr lang="en-US" b="true" sz="2200">
                <a:solidFill>
                  <a:srgbClr val="1E1D22"/>
                </a:solidFill>
                <a:latin typeface="Open Sans 2 Bold"/>
                <a:ea typeface="Open Sans 2 Bold"/>
                <a:cs typeface="Open Sans 2 Bold"/>
                <a:sym typeface="Open Sans 2 Bold"/>
              </a:rPr>
              <a:t>Francisco Sánchez</a:t>
            </a:r>
          </a:p>
        </p:txBody>
      </p:sp>
      <p:sp>
        <p:nvSpPr>
          <p:cNvPr name="TextBox 43" id="43"/>
          <p:cNvSpPr txBox="true"/>
          <p:nvPr/>
        </p:nvSpPr>
        <p:spPr>
          <a:xfrm rot="0">
            <a:off x="9573807" y="9528324"/>
            <a:ext cx="2915951" cy="372745"/>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1E1D22"/>
                </a:solidFill>
                <a:latin typeface="Open Sans 2 Bold"/>
                <a:ea typeface="Open Sans 2 Bold"/>
                <a:cs typeface="Open Sans 2 Bold"/>
                <a:sym typeface="Open Sans 2 Bold"/>
              </a:rPr>
              <a:t>Jimena Fioni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5E4E6"/>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534645" cy="1425738"/>
          </a:xfrm>
        </p:grpSpPr>
        <p:sp>
          <p:nvSpPr>
            <p:cNvPr name="Freeform 3" id="3"/>
            <p:cNvSpPr/>
            <p:nvPr/>
          </p:nvSpPr>
          <p:spPr>
            <a:xfrm flipH="false" flipV="false" rot="0">
              <a:off x="0" y="0"/>
              <a:ext cx="2534645" cy="1425738"/>
            </a:xfrm>
            <a:custGeom>
              <a:avLst/>
              <a:gdLst/>
              <a:ahLst/>
              <a:cxnLst/>
              <a:rect r="r" b="b" t="t" l="l"/>
              <a:pathLst>
                <a:path h="1425738" w="2534645">
                  <a:moveTo>
                    <a:pt x="0" y="0"/>
                  </a:moveTo>
                  <a:lnTo>
                    <a:pt x="2534645" y="0"/>
                  </a:lnTo>
                  <a:lnTo>
                    <a:pt x="2534645" y="1425738"/>
                  </a:lnTo>
                  <a:lnTo>
                    <a:pt x="0" y="1425738"/>
                  </a:lnTo>
                  <a:close/>
                </a:path>
              </a:pathLst>
            </a:custGeom>
            <a:blipFill>
              <a:blip r:embed="rId3"/>
              <a:stretch>
                <a:fillRect l="-17912" t="0" r="-17912" b="-20230"/>
              </a:stretch>
            </a:blipFill>
          </p:spPr>
        </p:sp>
      </p:grpSp>
      <p:grpSp>
        <p:nvGrpSpPr>
          <p:cNvPr name="Group 4" id="4"/>
          <p:cNvGrpSpPr/>
          <p:nvPr/>
        </p:nvGrpSpPr>
        <p:grpSpPr>
          <a:xfrm rot="0">
            <a:off x="14086813" y="7199024"/>
            <a:ext cx="3532442" cy="702868"/>
            <a:chOff x="0" y="0"/>
            <a:chExt cx="1774737" cy="353128"/>
          </a:xfrm>
        </p:grpSpPr>
        <p:sp>
          <p:nvSpPr>
            <p:cNvPr name="Freeform 5" id="5"/>
            <p:cNvSpPr/>
            <p:nvPr/>
          </p:nvSpPr>
          <p:spPr>
            <a:xfrm flipH="false" flipV="false" rot="0">
              <a:off x="0" y="0"/>
              <a:ext cx="1774737" cy="353128"/>
            </a:xfrm>
            <a:custGeom>
              <a:avLst/>
              <a:gdLst/>
              <a:ahLst/>
              <a:cxnLst/>
              <a:rect r="r" b="b" t="t" l="l"/>
              <a:pathLst>
                <a:path h="353128" w="1774737">
                  <a:moveTo>
                    <a:pt x="0" y="0"/>
                  </a:moveTo>
                  <a:lnTo>
                    <a:pt x="1774737" y="0"/>
                  </a:lnTo>
                  <a:lnTo>
                    <a:pt x="1774737" y="353128"/>
                  </a:lnTo>
                  <a:lnTo>
                    <a:pt x="0" y="353128"/>
                  </a:lnTo>
                  <a:close/>
                </a:path>
              </a:pathLst>
            </a:custGeom>
            <a:blipFill>
              <a:blip r:embed="rId4"/>
              <a:stretch>
                <a:fillRect l="0" t="-42116" r="0" b="-42116"/>
              </a:stretch>
            </a:blipFill>
          </p:spPr>
        </p:sp>
      </p:grpSp>
      <p:grpSp>
        <p:nvGrpSpPr>
          <p:cNvPr name="Group 6" id="6"/>
          <p:cNvGrpSpPr/>
          <p:nvPr/>
        </p:nvGrpSpPr>
        <p:grpSpPr>
          <a:xfrm rot="0">
            <a:off x="8771160" y="7199024"/>
            <a:ext cx="4863833" cy="734469"/>
            <a:chOff x="0" y="0"/>
            <a:chExt cx="1720270" cy="259771"/>
          </a:xfrm>
        </p:grpSpPr>
        <p:sp>
          <p:nvSpPr>
            <p:cNvPr name="Freeform 7" id="7"/>
            <p:cNvSpPr/>
            <p:nvPr/>
          </p:nvSpPr>
          <p:spPr>
            <a:xfrm flipH="false" flipV="false" rot="0">
              <a:off x="0" y="0"/>
              <a:ext cx="1720270" cy="259771"/>
            </a:xfrm>
            <a:custGeom>
              <a:avLst/>
              <a:gdLst/>
              <a:ahLst/>
              <a:cxnLst/>
              <a:rect r="r" b="b" t="t" l="l"/>
              <a:pathLst>
                <a:path h="259771" w="1720270">
                  <a:moveTo>
                    <a:pt x="0" y="0"/>
                  </a:moveTo>
                  <a:lnTo>
                    <a:pt x="1720270" y="0"/>
                  </a:lnTo>
                  <a:lnTo>
                    <a:pt x="1720270" y="259771"/>
                  </a:lnTo>
                  <a:lnTo>
                    <a:pt x="0" y="259771"/>
                  </a:lnTo>
                  <a:close/>
                </a:path>
              </a:pathLst>
            </a:custGeom>
            <a:blipFill>
              <a:blip r:embed="rId5"/>
              <a:stretch>
                <a:fillRect l="0" t="-2977" r="0" b="-2977"/>
              </a:stretch>
            </a:blipFill>
          </p:spPr>
        </p:sp>
      </p:grpSp>
      <p:sp>
        <p:nvSpPr>
          <p:cNvPr name="TextBox 8" id="8"/>
          <p:cNvSpPr txBox="true"/>
          <p:nvPr/>
        </p:nvSpPr>
        <p:spPr>
          <a:xfrm rot="0">
            <a:off x="6938055" y="4657090"/>
            <a:ext cx="10486483" cy="1039495"/>
          </a:xfrm>
          <a:prstGeom prst="rect">
            <a:avLst/>
          </a:prstGeom>
        </p:spPr>
        <p:txBody>
          <a:bodyPr anchor="t" rtlCol="false" tIns="0" lIns="0" bIns="0" rIns="0">
            <a:spAutoFit/>
          </a:bodyPr>
          <a:lstStyle/>
          <a:p>
            <a:pPr algn="l" marL="0" indent="0" lvl="0">
              <a:lnSpc>
                <a:spcPts val="4039"/>
              </a:lnSpc>
            </a:pPr>
            <a:r>
              <a:rPr lang="en-US" sz="3999" spc="79">
                <a:solidFill>
                  <a:srgbClr val="FFFFFF"/>
                </a:solidFill>
                <a:latin typeface="Archivo Black"/>
                <a:ea typeface="Archivo Black"/>
                <a:cs typeface="Archivo Black"/>
                <a:sym typeface="Archivo Black"/>
              </a:rPr>
              <a:t>GRACIAS POR ACOMPAÑARNOS EN ESTA REVOLUCIÓN DE LA SALUD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5E4E6"/>
        </a:solidFill>
      </p:bgPr>
    </p:bg>
    <p:spTree>
      <p:nvGrpSpPr>
        <p:cNvPr id="1" name=""/>
        <p:cNvGrpSpPr/>
        <p:nvPr/>
      </p:nvGrpSpPr>
      <p:grpSpPr>
        <a:xfrm>
          <a:off x="0" y="0"/>
          <a:ext cx="0" cy="0"/>
          <a:chOff x="0" y="0"/>
          <a:chExt cx="0" cy="0"/>
        </a:xfrm>
      </p:grpSpPr>
      <p:grpSp>
        <p:nvGrpSpPr>
          <p:cNvPr name="Group 2" id="2"/>
          <p:cNvGrpSpPr/>
          <p:nvPr/>
        </p:nvGrpSpPr>
        <p:grpSpPr>
          <a:xfrm rot="0">
            <a:off x="11938529" y="2524125"/>
            <a:ext cx="5988844" cy="6734175"/>
            <a:chOff x="0" y="0"/>
            <a:chExt cx="812800" cy="913956"/>
          </a:xfrm>
        </p:grpSpPr>
        <p:sp>
          <p:nvSpPr>
            <p:cNvPr name="Freeform 3" id="3"/>
            <p:cNvSpPr/>
            <p:nvPr/>
          </p:nvSpPr>
          <p:spPr>
            <a:xfrm flipH="false" flipV="false" rot="0">
              <a:off x="0" y="0"/>
              <a:ext cx="812800" cy="913956"/>
            </a:xfrm>
            <a:custGeom>
              <a:avLst/>
              <a:gdLst/>
              <a:ahLst/>
              <a:cxnLst/>
              <a:rect r="r" b="b" t="t" l="l"/>
              <a:pathLst>
                <a:path h="913956" w="812800">
                  <a:moveTo>
                    <a:pt x="56880" y="0"/>
                  </a:moveTo>
                  <a:lnTo>
                    <a:pt x="755920" y="0"/>
                  </a:lnTo>
                  <a:cubicBezTo>
                    <a:pt x="787334" y="0"/>
                    <a:pt x="812800" y="25466"/>
                    <a:pt x="812800" y="56880"/>
                  </a:cubicBezTo>
                  <a:lnTo>
                    <a:pt x="812800" y="857076"/>
                  </a:lnTo>
                  <a:cubicBezTo>
                    <a:pt x="812800" y="872161"/>
                    <a:pt x="806807" y="886629"/>
                    <a:pt x="796140" y="897296"/>
                  </a:cubicBezTo>
                  <a:cubicBezTo>
                    <a:pt x="785473" y="907963"/>
                    <a:pt x="771006" y="913956"/>
                    <a:pt x="755920" y="913956"/>
                  </a:cubicBezTo>
                  <a:lnTo>
                    <a:pt x="56880" y="913956"/>
                  </a:lnTo>
                  <a:cubicBezTo>
                    <a:pt x="25466" y="913956"/>
                    <a:pt x="0" y="888490"/>
                    <a:pt x="0" y="857076"/>
                  </a:cubicBezTo>
                  <a:lnTo>
                    <a:pt x="0" y="56880"/>
                  </a:lnTo>
                  <a:cubicBezTo>
                    <a:pt x="0" y="25466"/>
                    <a:pt x="25466" y="0"/>
                    <a:pt x="56880" y="0"/>
                  </a:cubicBezTo>
                  <a:close/>
                </a:path>
              </a:pathLst>
            </a:custGeom>
            <a:blipFill>
              <a:blip r:embed="rId3"/>
              <a:stretch>
                <a:fillRect l="-6355" t="0" r="-6355" b="0"/>
              </a:stretch>
            </a:blipFill>
          </p:spPr>
        </p:sp>
      </p:grpSp>
      <p:grpSp>
        <p:nvGrpSpPr>
          <p:cNvPr name="Group 4" id="4"/>
          <p:cNvGrpSpPr/>
          <p:nvPr/>
        </p:nvGrpSpPr>
        <p:grpSpPr>
          <a:xfrm rot="0">
            <a:off x="416030" y="416411"/>
            <a:ext cx="14579082" cy="1649115"/>
            <a:chOff x="0" y="0"/>
            <a:chExt cx="1572755" cy="177902"/>
          </a:xfrm>
        </p:grpSpPr>
        <p:sp>
          <p:nvSpPr>
            <p:cNvPr name="Freeform 5" id="5"/>
            <p:cNvSpPr/>
            <p:nvPr/>
          </p:nvSpPr>
          <p:spPr>
            <a:xfrm flipH="false" flipV="false" rot="0">
              <a:off x="0" y="0"/>
              <a:ext cx="1572755" cy="177902"/>
            </a:xfrm>
            <a:custGeom>
              <a:avLst/>
              <a:gdLst/>
              <a:ahLst/>
              <a:cxnLst/>
              <a:rect r="r" b="b" t="t" l="l"/>
              <a:pathLst>
                <a:path h="177902" w="1572755">
                  <a:moveTo>
                    <a:pt x="19117" y="0"/>
                  </a:moveTo>
                  <a:lnTo>
                    <a:pt x="1553638" y="0"/>
                  </a:lnTo>
                  <a:cubicBezTo>
                    <a:pt x="1558709" y="0"/>
                    <a:pt x="1563571" y="2014"/>
                    <a:pt x="1567156" y="5599"/>
                  </a:cubicBezTo>
                  <a:cubicBezTo>
                    <a:pt x="1570741" y="9184"/>
                    <a:pt x="1572755" y="14047"/>
                    <a:pt x="1572755" y="19117"/>
                  </a:cubicBezTo>
                  <a:lnTo>
                    <a:pt x="1572755" y="158785"/>
                  </a:lnTo>
                  <a:cubicBezTo>
                    <a:pt x="1572755" y="169343"/>
                    <a:pt x="1564196" y="177902"/>
                    <a:pt x="1553638" y="177902"/>
                  </a:cubicBezTo>
                  <a:lnTo>
                    <a:pt x="19117" y="177902"/>
                  </a:lnTo>
                  <a:cubicBezTo>
                    <a:pt x="8559" y="177902"/>
                    <a:pt x="0" y="169343"/>
                    <a:pt x="0" y="158785"/>
                  </a:cubicBezTo>
                  <a:lnTo>
                    <a:pt x="0" y="19117"/>
                  </a:lnTo>
                  <a:cubicBezTo>
                    <a:pt x="0" y="8559"/>
                    <a:pt x="8559" y="0"/>
                    <a:pt x="19117"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6" id="6"/>
            <p:cNvSpPr txBox="true"/>
            <p:nvPr/>
          </p:nvSpPr>
          <p:spPr>
            <a:xfrm>
              <a:off x="0" y="19050"/>
              <a:ext cx="1572755" cy="158852"/>
            </a:xfrm>
            <a:prstGeom prst="rect">
              <a:avLst/>
            </a:prstGeom>
          </p:spPr>
          <p:txBody>
            <a:bodyPr anchor="ctr" rtlCol="false" tIns="50800" lIns="50800" bIns="50800" rIns="50800"/>
            <a:lstStyle/>
            <a:p>
              <a:pPr algn="ctr">
                <a:lnSpc>
                  <a:spcPts val="2089"/>
                </a:lnSpc>
              </a:pPr>
            </a:p>
          </p:txBody>
        </p:sp>
      </p:grpSp>
      <p:grpSp>
        <p:nvGrpSpPr>
          <p:cNvPr name="Group 7" id="7"/>
          <p:cNvGrpSpPr/>
          <p:nvPr/>
        </p:nvGrpSpPr>
        <p:grpSpPr>
          <a:xfrm rot="0">
            <a:off x="14198878" y="9681677"/>
            <a:ext cx="1210647" cy="605323"/>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name="TextBox 9" id="9"/>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0" id="10"/>
          <p:cNvGrpSpPr/>
          <p:nvPr/>
        </p:nvGrpSpPr>
        <p:grpSpPr>
          <a:xfrm rot="0">
            <a:off x="15409525" y="9681677"/>
            <a:ext cx="605323" cy="605323"/>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2" id="12"/>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sp>
        <p:nvSpPr>
          <p:cNvPr name="TextBox 13" id="13"/>
          <p:cNvSpPr txBox="true"/>
          <p:nvPr/>
        </p:nvSpPr>
        <p:spPr>
          <a:xfrm rot="0">
            <a:off x="1028700" y="959981"/>
            <a:ext cx="13747805" cy="537845"/>
          </a:xfrm>
          <a:prstGeom prst="rect">
            <a:avLst/>
          </a:prstGeom>
        </p:spPr>
        <p:txBody>
          <a:bodyPr anchor="t" rtlCol="false" tIns="0" lIns="0" bIns="0" rIns="0">
            <a:spAutoFit/>
          </a:bodyPr>
          <a:lstStyle/>
          <a:p>
            <a:pPr algn="l" marL="0" indent="0" lvl="0">
              <a:lnSpc>
                <a:spcPts val="4479"/>
              </a:lnSpc>
              <a:spcBef>
                <a:spcPct val="0"/>
              </a:spcBef>
            </a:pPr>
            <a:r>
              <a:rPr lang="en-US" b="true" sz="3199">
                <a:solidFill>
                  <a:srgbClr val="FFFFFF"/>
                </a:solidFill>
                <a:latin typeface="Open Sans 2 Bold"/>
                <a:ea typeface="Open Sans 2 Bold"/>
                <a:cs typeface="Open Sans 2 Bold"/>
                <a:sym typeface="Open Sans 2 Bold"/>
              </a:rPr>
              <a:t>Un escudo en un mundo vulnerable</a:t>
            </a:r>
          </a:p>
        </p:txBody>
      </p:sp>
      <p:sp>
        <p:nvSpPr>
          <p:cNvPr name="TextBox 14" id="14"/>
          <p:cNvSpPr txBox="true"/>
          <p:nvPr/>
        </p:nvSpPr>
        <p:spPr>
          <a:xfrm rot="0">
            <a:off x="787017" y="2912745"/>
            <a:ext cx="10925539" cy="4668520"/>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1E1D22"/>
                </a:solidFill>
                <a:latin typeface="Open Sans 2"/>
                <a:ea typeface="Open Sans 2"/>
                <a:cs typeface="Open Sans 2"/>
                <a:sym typeface="Open Sans 2"/>
              </a:rPr>
              <a:t>Las </a:t>
            </a:r>
            <a:r>
              <a:rPr lang="en-US" b="true" sz="2200">
                <a:solidFill>
                  <a:srgbClr val="1E1D22"/>
                </a:solidFill>
                <a:latin typeface="Open Sans 2 Bold"/>
                <a:ea typeface="Open Sans 2 Bold"/>
                <a:cs typeface="Open Sans 2 Bold"/>
                <a:sym typeface="Open Sans 2 Bold"/>
              </a:rPr>
              <a:t>brechas </a:t>
            </a:r>
            <a:r>
              <a:rPr lang="en-US" sz="2200">
                <a:solidFill>
                  <a:srgbClr val="1E1D22"/>
                </a:solidFill>
                <a:latin typeface="Open Sans 2"/>
                <a:ea typeface="Open Sans 2"/>
                <a:cs typeface="Open Sans 2"/>
                <a:sym typeface="Open Sans 2"/>
              </a:rPr>
              <a:t>que involucran</a:t>
            </a:r>
            <a:r>
              <a:rPr lang="en-US" b="true" sz="2200">
                <a:solidFill>
                  <a:srgbClr val="1E1D22"/>
                </a:solidFill>
                <a:latin typeface="Open Sans 2 Bold"/>
                <a:ea typeface="Open Sans 2 Bold"/>
                <a:cs typeface="Open Sans 2 Bold"/>
                <a:sym typeface="Open Sans 2 Bold"/>
              </a:rPr>
              <a:t> información personal sensible</a:t>
            </a:r>
            <a:r>
              <a:rPr lang="en-US" sz="2200">
                <a:solidFill>
                  <a:srgbClr val="1E1D22"/>
                </a:solidFill>
                <a:latin typeface="Open Sans 2"/>
                <a:ea typeface="Open Sans 2"/>
                <a:cs typeface="Open Sans 2"/>
                <a:sym typeface="Open Sans 2"/>
              </a:rPr>
              <a:t> siguen siendo el </a:t>
            </a:r>
            <a:r>
              <a:rPr lang="en-US" b="true" sz="2200">
                <a:solidFill>
                  <a:srgbClr val="1E1D22"/>
                </a:solidFill>
                <a:latin typeface="Open Sans 2 Bold"/>
                <a:ea typeface="Open Sans 2 Bold"/>
                <a:cs typeface="Open Sans 2 Bold"/>
                <a:sym typeface="Open Sans 2 Bold"/>
              </a:rPr>
              <a:t>tipo</a:t>
            </a:r>
            <a:r>
              <a:rPr lang="en-US" sz="2200">
                <a:solidFill>
                  <a:srgbClr val="1E1D22"/>
                </a:solidFill>
                <a:latin typeface="Open Sans 2"/>
                <a:ea typeface="Open Sans 2"/>
                <a:cs typeface="Open Sans 2"/>
                <a:sym typeface="Open Sans 2"/>
              </a:rPr>
              <a:t> </a:t>
            </a:r>
            <a:r>
              <a:rPr lang="en-US" b="true" sz="2200">
                <a:solidFill>
                  <a:srgbClr val="1E1D22"/>
                </a:solidFill>
                <a:latin typeface="Open Sans 2 Bold"/>
                <a:ea typeface="Open Sans 2 Bold"/>
                <a:cs typeface="Open Sans 2 Bold"/>
                <a:sym typeface="Open Sans 2 Bold"/>
              </a:rPr>
              <a:t>más común de incumplimiento</a:t>
            </a:r>
            <a:r>
              <a:rPr lang="en-US" sz="2200">
                <a:solidFill>
                  <a:srgbClr val="1E1D22"/>
                </a:solidFill>
                <a:latin typeface="Open Sans 2"/>
                <a:ea typeface="Open Sans 2"/>
                <a:cs typeface="Open Sans 2"/>
                <a:sym typeface="Open Sans 2"/>
              </a:rPr>
              <a:t> de datos en 2023. (</a:t>
            </a:r>
            <a:r>
              <a:rPr lang="en-US" sz="2200" u="sng">
                <a:solidFill>
                  <a:srgbClr val="1E1D22"/>
                </a:solidFill>
                <a:latin typeface="Open Sans 2"/>
                <a:ea typeface="Open Sans 2"/>
                <a:cs typeface="Open Sans 2"/>
                <a:sym typeface="Open Sans 2"/>
                <a:hlinkClick r:id="rId4" tooltip="https://www.idtheftcenter.org/wp-content/uploads/2024/01/ITRC_2023-Annual-Data-Breach-Report.pdf"/>
              </a:rPr>
              <a:t>Centro de Recursos de Robo de Identidad, 2023</a:t>
            </a:r>
            <a:r>
              <a:rPr lang="en-US" sz="2200">
                <a:solidFill>
                  <a:srgbClr val="1E1D22"/>
                </a:solidFill>
                <a:latin typeface="Open Sans 2"/>
                <a:ea typeface="Open Sans 2"/>
                <a:cs typeface="Open Sans 2"/>
                <a:sym typeface="Open Sans 2"/>
              </a:rPr>
              <a:t>)</a:t>
            </a:r>
          </a:p>
          <a:p>
            <a:pPr algn="just">
              <a:lnSpc>
                <a:spcPts val="3080"/>
              </a:lnSpc>
            </a:pPr>
          </a:p>
          <a:p>
            <a:pPr algn="just" marL="474981" indent="-237491" lvl="1">
              <a:lnSpc>
                <a:spcPts val="3080"/>
              </a:lnSpc>
              <a:buFont typeface="Arial"/>
              <a:buChar char="•"/>
            </a:pPr>
            <a:r>
              <a:rPr lang="en-US" b="true" sz="2200">
                <a:solidFill>
                  <a:srgbClr val="1E1D22"/>
                </a:solidFill>
                <a:latin typeface="Open Sans 2 Bold"/>
                <a:ea typeface="Open Sans 2 Bold"/>
                <a:cs typeface="Open Sans 2 Bold"/>
                <a:sym typeface="Open Sans 2 Bold"/>
              </a:rPr>
              <a:t>Costo de las violaciones:</a:t>
            </a:r>
            <a:r>
              <a:rPr lang="en-US" sz="2200">
                <a:solidFill>
                  <a:srgbClr val="1E1D22"/>
                </a:solidFill>
                <a:latin typeface="Open Sans 2"/>
                <a:ea typeface="Open Sans 2"/>
                <a:cs typeface="Open Sans 2"/>
                <a:sym typeface="Open Sans 2"/>
              </a:rPr>
              <a:t> Los costos de violaciones de datos en el </a:t>
            </a:r>
            <a:r>
              <a:rPr lang="en-US" b="true" sz="2200">
                <a:solidFill>
                  <a:srgbClr val="1E1D22"/>
                </a:solidFill>
                <a:latin typeface="Open Sans 2 Bold"/>
                <a:ea typeface="Open Sans 2 Bold"/>
                <a:cs typeface="Open Sans 2 Bold"/>
                <a:sym typeface="Open Sans 2 Bold"/>
              </a:rPr>
              <a:t>sector salud</a:t>
            </a:r>
            <a:r>
              <a:rPr lang="en-US" sz="2200">
                <a:solidFill>
                  <a:srgbClr val="1E1D22"/>
                </a:solidFill>
                <a:latin typeface="Open Sans 2"/>
                <a:ea typeface="Open Sans 2"/>
                <a:cs typeface="Open Sans 2"/>
                <a:sym typeface="Open Sans 2"/>
              </a:rPr>
              <a:t> han </a:t>
            </a:r>
            <a:r>
              <a:rPr lang="en-US" b="true" sz="2200">
                <a:solidFill>
                  <a:srgbClr val="1E1D22"/>
                </a:solidFill>
                <a:latin typeface="Open Sans 2 Bold"/>
                <a:ea typeface="Open Sans 2 Bold"/>
                <a:cs typeface="Open Sans 2 Bold"/>
                <a:sym typeface="Open Sans 2 Bold"/>
              </a:rPr>
              <a:t>aumentado un</a:t>
            </a:r>
            <a:r>
              <a:rPr lang="en-US" sz="2200">
                <a:solidFill>
                  <a:srgbClr val="1E1D22"/>
                </a:solidFill>
                <a:latin typeface="Open Sans 2"/>
                <a:ea typeface="Open Sans 2"/>
                <a:cs typeface="Open Sans 2"/>
                <a:sym typeface="Open Sans 2"/>
              </a:rPr>
              <a:t> </a:t>
            </a:r>
            <a:r>
              <a:rPr lang="en-US" b="true" sz="2200">
                <a:solidFill>
                  <a:srgbClr val="1E1D22"/>
                </a:solidFill>
                <a:latin typeface="Open Sans 2 Bold"/>
                <a:ea typeface="Open Sans 2 Bold"/>
                <a:cs typeface="Open Sans 2 Bold"/>
                <a:sym typeface="Open Sans 2 Bold"/>
              </a:rPr>
              <a:t>53.3%</a:t>
            </a:r>
            <a:r>
              <a:rPr lang="en-US" sz="2200">
                <a:solidFill>
                  <a:srgbClr val="1E1D22"/>
                </a:solidFill>
                <a:latin typeface="Open Sans 2"/>
                <a:ea typeface="Open Sans 2"/>
                <a:cs typeface="Open Sans 2"/>
                <a:sym typeface="Open Sans 2"/>
              </a:rPr>
              <a:t> desde 2020. (IBM, 2023)</a:t>
            </a:r>
          </a:p>
          <a:p>
            <a:pPr algn="just">
              <a:lnSpc>
                <a:spcPts val="3080"/>
              </a:lnSpc>
            </a:pPr>
          </a:p>
          <a:p>
            <a:pPr algn="just" marL="474981" indent="-237491" lvl="1">
              <a:lnSpc>
                <a:spcPts val="3080"/>
              </a:lnSpc>
              <a:buFont typeface="Arial"/>
              <a:buChar char="•"/>
            </a:pPr>
            <a:r>
              <a:rPr lang="en-US" b="true" sz="2200">
                <a:solidFill>
                  <a:srgbClr val="1E1D22"/>
                </a:solidFill>
                <a:latin typeface="Open Sans 2 Bold"/>
                <a:ea typeface="Open Sans 2 Bold"/>
                <a:cs typeface="Open Sans 2 Bold"/>
                <a:sym typeface="Open Sans 2 Bold"/>
              </a:rPr>
              <a:t>Sector vulnerable:</a:t>
            </a:r>
            <a:r>
              <a:rPr lang="en-US" sz="2200">
                <a:solidFill>
                  <a:srgbClr val="1E1D22"/>
                </a:solidFill>
                <a:latin typeface="Open Sans 2"/>
                <a:ea typeface="Open Sans 2"/>
                <a:cs typeface="Open Sans 2"/>
                <a:sym typeface="Open Sans 2"/>
              </a:rPr>
              <a:t> Por decimotercer año consecutivo, el </a:t>
            </a:r>
            <a:r>
              <a:rPr lang="en-US" b="true" sz="2200">
                <a:solidFill>
                  <a:srgbClr val="1E1D22"/>
                </a:solidFill>
                <a:latin typeface="Open Sans 2 Bold"/>
                <a:ea typeface="Open Sans 2 Bold"/>
                <a:cs typeface="Open Sans 2 Bold"/>
                <a:sym typeface="Open Sans 2 Bold"/>
              </a:rPr>
              <a:t>sector salud registra las violaciones de datos más costosas</a:t>
            </a:r>
            <a:r>
              <a:rPr lang="en-US" sz="2200">
                <a:solidFill>
                  <a:srgbClr val="1E1D22"/>
                </a:solidFill>
                <a:latin typeface="Open Sans 2"/>
                <a:ea typeface="Open Sans 2"/>
                <a:cs typeface="Open Sans 2"/>
                <a:sym typeface="Open Sans 2"/>
              </a:rPr>
              <a:t>, con un promedio de casi $11 millones. (World Economic Forum, 2023)</a:t>
            </a:r>
          </a:p>
          <a:p>
            <a:pPr algn="just">
              <a:lnSpc>
                <a:spcPts val="3080"/>
              </a:lnSpc>
              <a:spcBef>
                <a:spcPct val="0"/>
              </a:spcBef>
            </a:pPr>
          </a:p>
          <a:p>
            <a:pPr algn="l" marL="0" indent="0" lvl="0">
              <a:lnSpc>
                <a:spcPts val="3080"/>
              </a:lnSpc>
              <a:spcBef>
                <a:spcPct val="0"/>
              </a:spcBef>
            </a:pPr>
          </a:p>
        </p:txBody>
      </p:sp>
      <p:sp>
        <p:nvSpPr>
          <p:cNvPr name="Freeform 15" id="15"/>
          <p:cNvSpPr/>
          <p:nvPr/>
        </p:nvSpPr>
        <p:spPr>
          <a:xfrm flipH="false" flipV="false" rot="0">
            <a:off x="16222645" y="132037"/>
            <a:ext cx="1741242" cy="2018195"/>
          </a:xfrm>
          <a:custGeom>
            <a:avLst/>
            <a:gdLst/>
            <a:ahLst/>
            <a:cxnLst/>
            <a:rect r="r" b="b" t="t" l="l"/>
            <a:pathLst>
              <a:path h="2018195" w="1741242">
                <a:moveTo>
                  <a:pt x="0" y="0"/>
                </a:moveTo>
                <a:lnTo>
                  <a:pt x="1741242" y="0"/>
                </a:lnTo>
                <a:lnTo>
                  <a:pt x="1741242" y="2018196"/>
                </a:lnTo>
                <a:lnTo>
                  <a:pt x="0" y="2018196"/>
                </a:lnTo>
                <a:lnTo>
                  <a:pt x="0" y="0"/>
                </a:lnTo>
                <a:close/>
              </a:path>
            </a:pathLst>
          </a:custGeom>
          <a:blipFill>
            <a:blip r:embed="rId5"/>
            <a:stretch>
              <a:fillRect l="0" t="0" r="0" b="0"/>
            </a:stretch>
          </a:blipFill>
        </p:spPr>
      </p:sp>
      <p:sp>
        <p:nvSpPr>
          <p:cNvPr name="TextBox 16" id="16"/>
          <p:cNvSpPr txBox="true"/>
          <p:nvPr/>
        </p:nvSpPr>
        <p:spPr>
          <a:xfrm rot="0">
            <a:off x="1219369" y="8154963"/>
            <a:ext cx="7677918" cy="1267460"/>
          </a:xfrm>
          <a:prstGeom prst="rect">
            <a:avLst/>
          </a:prstGeom>
        </p:spPr>
        <p:txBody>
          <a:bodyPr anchor="t" rtlCol="false" tIns="0" lIns="0" bIns="0" rIns="0">
            <a:spAutoFit/>
          </a:bodyPr>
          <a:lstStyle/>
          <a:p>
            <a:pPr algn="l" marL="0" indent="0" lvl="0">
              <a:lnSpc>
                <a:spcPts val="2529"/>
              </a:lnSpc>
              <a:spcBef>
                <a:spcPct val="0"/>
              </a:spcBef>
            </a:pPr>
            <a:r>
              <a:rPr lang="en-US" b="true" sz="2299" spc="45">
                <a:solidFill>
                  <a:srgbClr val="225B96"/>
                </a:solidFill>
                <a:latin typeface="Open Sans 1 Bold"/>
                <a:ea typeface="Open Sans 1 Bold"/>
                <a:cs typeface="Open Sans 1 Bold"/>
                <a:sym typeface="Open Sans 1 Bold"/>
              </a:rPr>
              <a:t>"Cada violación de datos erosiona la confianza del paciente en el sistema de salud, impulsando la necesidad de soluciones que ofrezcan seguridad real y protección continua.”"</a:t>
            </a:r>
          </a:p>
        </p:txBody>
      </p:sp>
      <p:sp>
        <p:nvSpPr>
          <p:cNvPr name="AutoShape 17" id="17"/>
          <p:cNvSpPr/>
          <p:nvPr/>
        </p:nvSpPr>
        <p:spPr>
          <a:xfrm flipV="true">
            <a:off x="8897287" y="7233186"/>
            <a:ext cx="3279450" cy="1545982"/>
          </a:xfrm>
          <a:prstGeom prst="line">
            <a:avLst/>
          </a:prstGeom>
          <a:ln cap="flat" w="114300">
            <a:solidFill>
              <a:srgbClr val="255383"/>
            </a:solidFill>
            <a:prstDash val="solid"/>
            <a:headEnd type="none" len="sm" w="sm"/>
            <a:tailEnd type="arrow" len="sm" w="med"/>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5E4E6"/>
        </a:solidFill>
      </p:bgPr>
    </p:bg>
    <p:spTree>
      <p:nvGrpSpPr>
        <p:cNvPr id="1" name=""/>
        <p:cNvGrpSpPr/>
        <p:nvPr/>
      </p:nvGrpSpPr>
      <p:grpSpPr>
        <a:xfrm>
          <a:off x="0" y="0"/>
          <a:ext cx="0" cy="0"/>
          <a:chOff x="0" y="0"/>
          <a:chExt cx="0" cy="0"/>
        </a:xfrm>
      </p:grpSpPr>
      <p:grpSp>
        <p:nvGrpSpPr>
          <p:cNvPr name="Group 2" id="2"/>
          <p:cNvGrpSpPr/>
          <p:nvPr/>
        </p:nvGrpSpPr>
        <p:grpSpPr>
          <a:xfrm rot="0">
            <a:off x="15443330" y="8652977"/>
            <a:ext cx="1815970" cy="605323"/>
            <a:chOff x="0" y="0"/>
            <a:chExt cx="2421294" cy="807098"/>
          </a:xfrm>
        </p:grpSpPr>
        <p:grpSp>
          <p:nvGrpSpPr>
            <p:cNvPr name="Group 3" id="3"/>
            <p:cNvGrpSpPr/>
            <p:nvPr/>
          </p:nvGrpSpPr>
          <p:grpSpPr>
            <a:xfrm rot="0">
              <a:off x="0" y="0"/>
              <a:ext cx="1614196" cy="807098"/>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name="TextBox 5" id="5"/>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6" id="6"/>
            <p:cNvGrpSpPr/>
            <p:nvPr/>
          </p:nvGrpSpPr>
          <p:grpSpPr>
            <a:xfrm rot="0">
              <a:off x="1614196" y="0"/>
              <a:ext cx="807098" cy="807098"/>
              <a:chOff x="0" y="0"/>
              <a:chExt cx="406400" cy="406400"/>
            </a:xfrm>
          </p:grpSpPr>
          <p:sp>
            <p:nvSpPr>
              <p:cNvPr name="Freeform 7" id="7"/>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8" id="8"/>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9" id="9"/>
          <p:cNvSpPr/>
          <p:nvPr/>
        </p:nvSpPr>
        <p:spPr>
          <a:xfrm flipH="false" flipV="false" rot="0">
            <a:off x="16222645" y="132037"/>
            <a:ext cx="1741242" cy="2018195"/>
          </a:xfrm>
          <a:custGeom>
            <a:avLst/>
            <a:gdLst/>
            <a:ahLst/>
            <a:cxnLst/>
            <a:rect r="r" b="b" t="t" l="l"/>
            <a:pathLst>
              <a:path h="2018195" w="1741242">
                <a:moveTo>
                  <a:pt x="0" y="0"/>
                </a:moveTo>
                <a:lnTo>
                  <a:pt x="1741242" y="0"/>
                </a:lnTo>
                <a:lnTo>
                  <a:pt x="1741242" y="2018196"/>
                </a:lnTo>
                <a:lnTo>
                  <a:pt x="0" y="2018196"/>
                </a:lnTo>
                <a:lnTo>
                  <a:pt x="0" y="0"/>
                </a:lnTo>
                <a:close/>
              </a:path>
            </a:pathLst>
          </a:custGeom>
          <a:blipFill>
            <a:blip r:embed="rId3"/>
            <a:stretch>
              <a:fillRect l="0" t="0" r="0" b="0"/>
            </a:stretch>
          </a:blipFill>
        </p:spPr>
      </p:sp>
      <p:grpSp>
        <p:nvGrpSpPr>
          <p:cNvPr name="Group 10" id="10"/>
          <p:cNvGrpSpPr>
            <a:grpSpLocks noChangeAspect="true"/>
          </p:cNvGrpSpPr>
          <p:nvPr/>
        </p:nvGrpSpPr>
        <p:grpSpPr>
          <a:xfrm rot="0">
            <a:off x="3424464" y="3159086"/>
            <a:ext cx="10472451" cy="5493891"/>
            <a:chOff x="0" y="0"/>
            <a:chExt cx="16440150" cy="8624570"/>
          </a:xfrm>
        </p:grpSpPr>
        <p:sp>
          <p:nvSpPr>
            <p:cNvPr name="Freeform 11" id="11"/>
            <p:cNvSpPr/>
            <p:nvPr/>
          </p:nvSpPr>
          <p:spPr>
            <a:xfrm flipH="false" flipV="false" rot="0">
              <a:off x="1216660" y="459740"/>
              <a:ext cx="14006829" cy="7753350"/>
            </a:xfrm>
            <a:custGeom>
              <a:avLst/>
              <a:gdLst/>
              <a:ahLst/>
              <a:cxnLst/>
              <a:rect r="r" b="b" t="t" l="l"/>
              <a:pathLst>
                <a:path h="7753350" w="14006829">
                  <a:moveTo>
                    <a:pt x="0" y="0"/>
                  </a:moveTo>
                  <a:lnTo>
                    <a:pt x="14006829" y="0"/>
                  </a:lnTo>
                  <a:lnTo>
                    <a:pt x="14006829" y="7753350"/>
                  </a:lnTo>
                  <a:lnTo>
                    <a:pt x="0" y="7753350"/>
                  </a:lnTo>
                  <a:close/>
                </a:path>
              </a:pathLst>
            </a:custGeom>
            <a:blipFill>
              <a:blip r:embed="rId4"/>
              <a:stretch>
                <a:fillRect l="0" t="-809" r="0" b="-809"/>
              </a:stretch>
            </a:blipFill>
          </p:spPr>
        </p:sp>
        <p:sp>
          <p:nvSpPr>
            <p:cNvPr name="Freeform 12" id="12"/>
            <p:cNvSpPr/>
            <p:nvPr/>
          </p:nvSpPr>
          <p:spPr>
            <a:xfrm flipH="false" flipV="false" rot="0">
              <a:off x="0" y="0"/>
              <a:ext cx="16446500" cy="8636000"/>
            </a:xfrm>
            <a:custGeom>
              <a:avLst/>
              <a:gdLst/>
              <a:ahLst/>
              <a:cxnLst/>
              <a:rect r="r" b="b" t="t" l="l"/>
              <a:pathLst>
                <a:path h="8636000" w="16446500">
                  <a:moveTo>
                    <a:pt x="0" y="0"/>
                  </a:moveTo>
                  <a:lnTo>
                    <a:pt x="16446500" y="0"/>
                  </a:lnTo>
                  <a:lnTo>
                    <a:pt x="16446500" y="8636000"/>
                  </a:lnTo>
                  <a:lnTo>
                    <a:pt x="0" y="8636000"/>
                  </a:lnTo>
                  <a:close/>
                </a:path>
              </a:pathLst>
            </a:custGeom>
          </p:spPr>
        </p:sp>
      </p:grpSp>
      <p:grpSp>
        <p:nvGrpSpPr>
          <p:cNvPr name="Group 13" id="13"/>
          <p:cNvGrpSpPr/>
          <p:nvPr/>
        </p:nvGrpSpPr>
        <p:grpSpPr>
          <a:xfrm rot="0">
            <a:off x="851548" y="447659"/>
            <a:ext cx="6165722" cy="1709291"/>
            <a:chOff x="0" y="0"/>
            <a:chExt cx="665143" cy="184394"/>
          </a:xfrm>
        </p:grpSpPr>
        <p:sp>
          <p:nvSpPr>
            <p:cNvPr name="Freeform 14" id="14"/>
            <p:cNvSpPr/>
            <p:nvPr/>
          </p:nvSpPr>
          <p:spPr>
            <a:xfrm flipH="false" flipV="false" rot="0">
              <a:off x="0" y="0"/>
              <a:ext cx="665143" cy="184394"/>
            </a:xfrm>
            <a:custGeom>
              <a:avLst/>
              <a:gdLst/>
              <a:ahLst/>
              <a:cxnLst/>
              <a:rect r="r" b="b" t="t" l="l"/>
              <a:pathLst>
                <a:path h="184394" w="665143">
                  <a:moveTo>
                    <a:pt x="45203" y="0"/>
                  </a:moveTo>
                  <a:lnTo>
                    <a:pt x="619940" y="0"/>
                  </a:lnTo>
                  <a:cubicBezTo>
                    <a:pt x="644905" y="0"/>
                    <a:pt x="665143" y="20238"/>
                    <a:pt x="665143" y="45203"/>
                  </a:cubicBezTo>
                  <a:lnTo>
                    <a:pt x="665143" y="139191"/>
                  </a:lnTo>
                  <a:cubicBezTo>
                    <a:pt x="665143" y="164156"/>
                    <a:pt x="644905" y="184394"/>
                    <a:pt x="619940" y="184394"/>
                  </a:cubicBezTo>
                  <a:lnTo>
                    <a:pt x="45203" y="184394"/>
                  </a:lnTo>
                  <a:cubicBezTo>
                    <a:pt x="20238" y="184394"/>
                    <a:pt x="0" y="164156"/>
                    <a:pt x="0" y="139191"/>
                  </a:cubicBezTo>
                  <a:lnTo>
                    <a:pt x="0" y="45203"/>
                  </a:lnTo>
                  <a:cubicBezTo>
                    <a:pt x="0" y="20238"/>
                    <a:pt x="20238" y="0"/>
                    <a:pt x="45203"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15" id="15"/>
            <p:cNvSpPr txBox="true"/>
            <p:nvPr/>
          </p:nvSpPr>
          <p:spPr>
            <a:xfrm>
              <a:off x="0" y="28575"/>
              <a:ext cx="665143" cy="155819"/>
            </a:xfrm>
            <a:prstGeom prst="rect">
              <a:avLst/>
            </a:prstGeom>
          </p:spPr>
          <p:txBody>
            <a:bodyPr anchor="ctr" rtlCol="false" tIns="50800" lIns="50800" bIns="50800" rIns="50800"/>
            <a:lstStyle/>
            <a:p>
              <a:pPr algn="ctr">
                <a:lnSpc>
                  <a:spcPts val="3300"/>
                </a:lnSpc>
              </a:pPr>
              <a:r>
                <a:rPr lang="en-US" b="true" sz="3000" spc="60">
                  <a:solidFill>
                    <a:srgbClr val="FFFFFF">
                      <a:alpha val="80784"/>
                    </a:srgbClr>
                  </a:solidFill>
                  <a:latin typeface="Open Sans 1 Bold"/>
                  <a:ea typeface="Open Sans 1 Bold"/>
                  <a:cs typeface="Open Sans 1 Bold"/>
                  <a:sym typeface="Open Sans 1 Bold"/>
                </a:rPr>
                <a:t>Storytelling </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5E4E6"/>
        </a:solidFill>
      </p:bgPr>
    </p:bg>
    <p:spTree>
      <p:nvGrpSpPr>
        <p:cNvPr id="1" name=""/>
        <p:cNvGrpSpPr/>
        <p:nvPr/>
      </p:nvGrpSpPr>
      <p:grpSpPr>
        <a:xfrm>
          <a:off x="0" y="0"/>
          <a:ext cx="0" cy="0"/>
          <a:chOff x="0" y="0"/>
          <a:chExt cx="0" cy="0"/>
        </a:xfrm>
      </p:grpSpPr>
      <p:grpSp>
        <p:nvGrpSpPr>
          <p:cNvPr name="Group 2" id="2"/>
          <p:cNvGrpSpPr/>
          <p:nvPr/>
        </p:nvGrpSpPr>
        <p:grpSpPr>
          <a:xfrm rot="0">
            <a:off x="12423477" y="2524125"/>
            <a:ext cx="5864523" cy="6594382"/>
            <a:chOff x="0" y="0"/>
            <a:chExt cx="812800" cy="913956"/>
          </a:xfrm>
        </p:grpSpPr>
        <p:sp>
          <p:nvSpPr>
            <p:cNvPr name="Freeform 3" id="3"/>
            <p:cNvSpPr/>
            <p:nvPr/>
          </p:nvSpPr>
          <p:spPr>
            <a:xfrm flipH="false" flipV="false" rot="0">
              <a:off x="0" y="0"/>
              <a:ext cx="812800" cy="913956"/>
            </a:xfrm>
            <a:custGeom>
              <a:avLst/>
              <a:gdLst/>
              <a:ahLst/>
              <a:cxnLst/>
              <a:rect r="r" b="b" t="t" l="l"/>
              <a:pathLst>
                <a:path h="913956" w="812800">
                  <a:moveTo>
                    <a:pt x="0" y="0"/>
                  </a:moveTo>
                  <a:lnTo>
                    <a:pt x="812800" y="0"/>
                  </a:lnTo>
                  <a:lnTo>
                    <a:pt x="812800" y="913956"/>
                  </a:lnTo>
                  <a:lnTo>
                    <a:pt x="0" y="913956"/>
                  </a:lnTo>
                  <a:close/>
                </a:path>
              </a:pathLst>
            </a:custGeom>
            <a:blipFill>
              <a:blip r:embed="rId3"/>
              <a:stretch>
                <a:fillRect l="0" t="-16740" r="0" b="-16740"/>
              </a:stretch>
            </a:blipFill>
          </p:spPr>
        </p:sp>
      </p:grpSp>
      <p:grpSp>
        <p:nvGrpSpPr>
          <p:cNvPr name="Group 4" id="4"/>
          <p:cNvGrpSpPr/>
          <p:nvPr/>
        </p:nvGrpSpPr>
        <p:grpSpPr>
          <a:xfrm rot="0">
            <a:off x="416030" y="416411"/>
            <a:ext cx="14579082" cy="1649115"/>
            <a:chOff x="0" y="0"/>
            <a:chExt cx="1572755" cy="177902"/>
          </a:xfrm>
        </p:grpSpPr>
        <p:sp>
          <p:nvSpPr>
            <p:cNvPr name="Freeform 5" id="5"/>
            <p:cNvSpPr/>
            <p:nvPr/>
          </p:nvSpPr>
          <p:spPr>
            <a:xfrm flipH="false" flipV="false" rot="0">
              <a:off x="0" y="0"/>
              <a:ext cx="1572755" cy="177902"/>
            </a:xfrm>
            <a:custGeom>
              <a:avLst/>
              <a:gdLst/>
              <a:ahLst/>
              <a:cxnLst/>
              <a:rect r="r" b="b" t="t" l="l"/>
              <a:pathLst>
                <a:path h="177902" w="1572755">
                  <a:moveTo>
                    <a:pt x="19117" y="0"/>
                  </a:moveTo>
                  <a:lnTo>
                    <a:pt x="1553638" y="0"/>
                  </a:lnTo>
                  <a:cubicBezTo>
                    <a:pt x="1558709" y="0"/>
                    <a:pt x="1563571" y="2014"/>
                    <a:pt x="1567156" y="5599"/>
                  </a:cubicBezTo>
                  <a:cubicBezTo>
                    <a:pt x="1570741" y="9184"/>
                    <a:pt x="1572755" y="14047"/>
                    <a:pt x="1572755" y="19117"/>
                  </a:cubicBezTo>
                  <a:lnTo>
                    <a:pt x="1572755" y="158785"/>
                  </a:lnTo>
                  <a:cubicBezTo>
                    <a:pt x="1572755" y="169343"/>
                    <a:pt x="1564196" y="177902"/>
                    <a:pt x="1553638" y="177902"/>
                  </a:cubicBezTo>
                  <a:lnTo>
                    <a:pt x="19117" y="177902"/>
                  </a:lnTo>
                  <a:cubicBezTo>
                    <a:pt x="8559" y="177902"/>
                    <a:pt x="0" y="169343"/>
                    <a:pt x="0" y="158785"/>
                  </a:cubicBezTo>
                  <a:lnTo>
                    <a:pt x="0" y="19117"/>
                  </a:lnTo>
                  <a:cubicBezTo>
                    <a:pt x="0" y="8559"/>
                    <a:pt x="8559" y="0"/>
                    <a:pt x="19117"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6" id="6"/>
            <p:cNvSpPr txBox="true"/>
            <p:nvPr/>
          </p:nvSpPr>
          <p:spPr>
            <a:xfrm>
              <a:off x="0" y="19050"/>
              <a:ext cx="1572755" cy="158852"/>
            </a:xfrm>
            <a:prstGeom prst="rect">
              <a:avLst/>
            </a:prstGeom>
          </p:spPr>
          <p:txBody>
            <a:bodyPr anchor="ctr" rtlCol="false" tIns="50800" lIns="50800" bIns="50800" rIns="50800"/>
            <a:lstStyle/>
            <a:p>
              <a:pPr algn="ctr">
                <a:lnSpc>
                  <a:spcPts val="2089"/>
                </a:lnSpc>
              </a:pPr>
            </a:p>
          </p:txBody>
        </p:sp>
      </p:grpSp>
      <p:grpSp>
        <p:nvGrpSpPr>
          <p:cNvPr name="Group 7" id="7"/>
          <p:cNvGrpSpPr/>
          <p:nvPr/>
        </p:nvGrpSpPr>
        <p:grpSpPr>
          <a:xfrm rot="0">
            <a:off x="10895822" y="8815845"/>
            <a:ext cx="1210647" cy="605323"/>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name="TextBox 9" id="9"/>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0" id="10"/>
          <p:cNvGrpSpPr/>
          <p:nvPr/>
        </p:nvGrpSpPr>
        <p:grpSpPr>
          <a:xfrm rot="0">
            <a:off x="12106469" y="8815845"/>
            <a:ext cx="605323" cy="605323"/>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2" id="12"/>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sp>
        <p:nvSpPr>
          <p:cNvPr name="TextBox 13" id="13"/>
          <p:cNvSpPr txBox="true"/>
          <p:nvPr/>
        </p:nvSpPr>
        <p:spPr>
          <a:xfrm rot="0">
            <a:off x="1028700" y="959981"/>
            <a:ext cx="13747805" cy="537845"/>
          </a:xfrm>
          <a:prstGeom prst="rect">
            <a:avLst/>
          </a:prstGeom>
        </p:spPr>
        <p:txBody>
          <a:bodyPr anchor="t" rtlCol="false" tIns="0" lIns="0" bIns="0" rIns="0">
            <a:spAutoFit/>
          </a:bodyPr>
          <a:lstStyle/>
          <a:p>
            <a:pPr algn="l" marL="0" indent="0" lvl="0">
              <a:lnSpc>
                <a:spcPts val="4479"/>
              </a:lnSpc>
              <a:spcBef>
                <a:spcPct val="0"/>
              </a:spcBef>
            </a:pPr>
            <a:r>
              <a:rPr lang="en-US" b="true" sz="3199">
                <a:solidFill>
                  <a:srgbClr val="FFFFFF"/>
                </a:solidFill>
                <a:latin typeface="Open Sans 2 Bold"/>
                <a:ea typeface="Open Sans 2 Bold"/>
                <a:cs typeface="Open Sans 2 Bold"/>
                <a:sym typeface="Open Sans 2 Bold"/>
              </a:rPr>
              <a:t>El reto de la precisión y la seguridad en la medicina</a:t>
            </a:r>
          </a:p>
        </p:txBody>
      </p:sp>
      <p:sp>
        <p:nvSpPr>
          <p:cNvPr name="TextBox 14" id="14"/>
          <p:cNvSpPr txBox="true"/>
          <p:nvPr/>
        </p:nvSpPr>
        <p:spPr>
          <a:xfrm rot="0">
            <a:off x="882670" y="3657172"/>
            <a:ext cx="10633479" cy="1934845"/>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1E1D22"/>
                </a:solidFill>
                <a:latin typeface="Open Sans 2"/>
                <a:ea typeface="Open Sans 2"/>
                <a:cs typeface="Open Sans 2"/>
                <a:sym typeface="Open Sans 2"/>
              </a:rPr>
              <a:t>La gestión de datos médicos y la toma de decisiones basadas en datos suelen ser procesos complejos, con desafíos de seguridad y precisión.</a:t>
            </a:r>
          </a:p>
          <a:p>
            <a:pPr algn="just" marL="474981" indent="-237491" lvl="1">
              <a:lnSpc>
                <a:spcPts val="3080"/>
              </a:lnSpc>
              <a:spcBef>
                <a:spcPct val="0"/>
              </a:spcBef>
              <a:buFont typeface="Arial"/>
              <a:buChar char="•"/>
            </a:pPr>
            <a:r>
              <a:rPr lang="en-US" sz="2200">
                <a:solidFill>
                  <a:srgbClr val="1E1D22"/>
                </a:solidFill>
                <a:latin typeface="Open Sans 2"/>
                <a:ea typeface="Open Sans 2"/>
                <a:cs typeface="Open Sans 2"/>
                <a:sym typeface="Open Sans 2"/>
              </a:rPr>
              <a:t>Existen riesgos asociados con el manejo de información sensible y la necesidad de análisis predictivo en tiempo real.</a:t>
            </a:r>
          </a:p>
          <a:p>
            <a:pPr algn="just" marL="0" indent="0" lvl="0">
              <a:lnSpc>
                <a:spcPts val="3080"/>
              </a:lnSpc>
              <a:spcBef>
                <a:spcPct val="0"/>
              </a:spcBef>
            </a:pPr>
          </a:p>
        </p:txBody>
      </p:sp>
      <p:sp>
        <p:nvSpPr>
          <p:cNvPr name="TextBox 15" id="15"/>
          <p:cNvSpPr txBox="true"/>
          <p:nvPr/>
        </p:nvSpPr>
        <p:spPr>
          <a:xfrm rot="0">
            <a:off x="882670" y="7183662"/>
            <a:ext cx="10925539" cy="1934845"/>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1E1D22"/>
                </a:solidFill>
                <a:latin typeface="Open Sans 2"/>
                <a:ea typeface="Open Sans 2"/>
                <a:cs typeface="Open Sans 2"/>
                <a:sym typeface="Open Sans 2"/>
              </a:rPr>
              <a:t>Aumento en el tiempo de diagnóstico.</a:t>
            </a:r>
          </a:p>
          <a:p>
            <a:pPr algn="just" marL="474981" indent="-237491" lvl="1">
              <a:lnSpc>
                <a:spcPts val="3080"/>
              </a:lnSpc>
              <a:buFont typeface="Arial"/>
              <a:buChar char="•"/>
            </a:pPr>
            <a:r>
              <a:rPr lang="en-US" sz="2200">
                <a:solidFill>
                  <a:srgbClr val="1E1D22"/>
                </a:solidFill>
                <a:latin typeface="Open Sans 2"/>
                <a:ea typeface="Open Sans 2"/>
                <a:cs typeface="Open Sans 2"/>
                <a:sym typeface="Open Sans 2"/>
              </a:rPr>
              <a:t>Posibles riesgos para la privacidad de los datos.</a:t>
            </a:r>
          </a:p>
          <a:p>
            <a:pPr algn="just" marL="474981" indent="-237491" lvl="1">
              <a:lnSpc>
                <a:spcPts val="3080"/>
              </a:lnSpc>
              <a:spcBef>
                <a:spcPct val="0"/>
              </a:spcBef>
              <a:buFont typeface="Arial"/>
              <a:buChar char="•"/>
            </a:pPr>
            <a:r>
              <a:rPr lang="en-US" sz="2200">
                <a:solidFill>
                  <a:srgbClr val="1E1D22"/>
                </a:solidFill>
                <a:latin typeface="Open Sans 2"/>
                <a:ea typeface="Open Sans 2"/>
                <a:cs typeface="Open Sans 2"/>
                <a:sym typeface="Open Sans 2"/>
              </a:rPr>
              <a:t>Necesidad de herramientas que respalden a los médicos en la toma de decisiones informadas.</a:t>
            </a:r>
          </a:p>
          <a:p>
            <a:pPr algn="just" marL="0" indent="0" lvl="0">
              <a:lnSpc>
                <a:spcPts val="3080"/>
              </a:lnSpc>
              <a:spcBef>
                <a:spcPct val="0"/>
              </a:spcBef>
            </a:pPr>
          </a:p>
        </p:txBody>
      </p:sp>
      <p:sp>
        <p:nvSpPr>
          <p:cNvPr name="TextBox 16" id="16"/>
          <p:cNvSpPr txBox="true"/>
          <p:nvPr/>
        </p:nvSpPr>
        <p:spPr>
          <a:xfrm rot="0">
            <a:off x="1028700" y="3022148"/>
            <a:ext cx="6676871" cy="485775"/>
          </a:xfrm>
          <a:prstGeom prst="rect">
            <a:avLst/>
          </a:prstGeom>
        </p:spPr>
        <p:txBody>
          <a:bodyPr anchor="t" rtlCol="false" tIns="0" lIns="0" bIns="0" rIns="0">
            <a:spAutoFit/>
          </a:bodyPr>
          <a:lstStyle/>
          <a:p>
            <a:pPr algn="l" marL="0" indent="0" lvl="0">
              <a:lnSpc>
                <a:spcPts val="3839"/>
              </a:lnSpc>
              <a:spcBef>
                <a:spcPct val="0"/>
              </a:spcBef>
            </a:pPr>
            <a:r>
              <a:rPr lang="en-US" b="true" sz="3199" spc="159">
                <a:solidFill>
                  <a:srgbClr val="3B4366"/>
                </a:solidFill>
                <a:latin typeface="Open Sans 2 Ultra-Bold"/>
                <a:ea typeface="Open Sans 2 Ultra-Bold"/>
                <a:cs typeface="Open Sans 2 Ultra-Bold"/>
                <a:sym typeface="Open Sans 2 Ultra-Bold"/>
              </a:rPr>
              <a:t>Descripción del Problema</a:t>
            </a:r>
          </a:p>
        </p:txBody>
      </p:sp>
      <p:sp>
        <p:nvSpPr>
          <p:cNvPr name="TextBox 17" id="17"/>
          <p:cNvSpPr txBox="true"/>
          <p:nvPr/>
        </p:nvSpPr>
        <p:spPr>
          <a:xfrm rot="0">
            <a:off x="1028700" y="6466252"/>
            <a:ext cx="5598019" cy="485775"/>
          </a:xfrm>
          <a:prstGeom prst="rect">
            <a:avLst/>
          </a:prstGeom>
        </p:spPr>
        <p:txBody>
          <a:bodyPr anchor="t" rtlCol="false" tIns="0" lIns="0" bIns="0" rIns="0">
            <a:spAutoFit/>
          </a:bodyPr>
          <a:lstStyle/>
          <a:p>
            <a:pPr algn="l" marL="0" indent="0" lvl="0">
              <a:lnSpc>
                <a:spcPts val="3839"/>
              </a:lnSpc>
              <a:spcBef>
                <a:spcPct val="0"/>
              </a:spcBef>
            </a:pPr>
            <a:r>
              <a:rPr lang="en-US" b="true" sz="3199" spc="159">
                <a:solidFill>
                  <a:srgbClr val="3B4366"/>
                </a:solidFill>
                <a:latin typeface="Open Sans 2 Ultra-Bold"/>
                <a:ea typeface="Open Sans 2 Ultra-Bold"/>
                <a:cs typeface="Open Sans 2 Ultra-Bold"/>
                <a:sym typeface="Open Sans 2 Ultra-Bold"/>
              </a:rPr>
              <a:t>Impacto del Problema</a:t>
            </a:r>
          </a:p>
        </p:txBody>
      </p:sp>
      <p:sp>
        <p:nvSpPr>
          <p:cNvPr name="Freeform 18" id="18"/>
          <p:cNvSpPr/>
          <p:nvPr/>
        </p:nvSpPr>
        <p:spPr>
          <a:xfrm flipH="false" flipV="false" rot="0">
            <a:off x="16222645" y="132037"/>
            <a:ext cx="1741242" cy="2018195"/>
          </a:xfrm>
          <a:custGeom>
            <a:avLst/>
            <a:gdLst/>
            <a:ahLst/>
            <a:cxnLst/>
            <a:rect r="r" b="b" t="t" l="l"/>
            <a:pathLst>
              <a:path h="2018195" w="1741242">
                <a:moveTo>
                  <a:pt x="0" y="0"/>
                </a:moveTo>
                <a:lnTo>
                  <a:pt x="1741242" y="0"/>
                </a:lnTo>
                <a:lnTo>
                  <a:pt x="1741242" y="2018196"/>
                </a:lnTo>
                <a:lnTo>
                  <a:pt x="0" y="2018196"/>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5E4E6"/>
        </a:solidFill>
      </p:bgPr>
    </p:bg>
    <p:spTree>
      <p:nvGrpSpPr>
        <p:cNvPr id="1" name=""/>
        <p:cNvGrpSpPr/>
        <p:nvPr/>
      </p:nvGrpSpPr>
      <p:grpSpPr>
        <a:xfrm>
          <a:off x="0" y="0"/>
          <a:ext cx="0" cy="0"/>
          <a:chOff x="0" y="0"/>
          <a:chExt cx="0" cy="0"/>
        </a:xfrm>
      </p:grpSpPr>
      <p:grpSp>
        <p:nvGrpSpPr>
          <p:cNvPr name="Group 2" id="2"/>
          <p:cNvGrpSpPr/>
          <p:nvPr/>
        </p:nvGrpSpPr>
        <p:grpSpPr>
          <a:xfrm rot="0">
            <a:off x="2716160" y="5899329"/>
            <a:ext cx="4744850" cy="3491532"/>
            <a:chOff x="0" y="0"/>
            <a:chExt cx="657618" cy="483913"/>
          </a:xfrm>
        </p:grpSpPr>
        <p:sp>
          <p:nvSpPr>
            <p:cNvPr name="Freeform 3" id="3"/>
            <p:cNvSpPr/>
            <p:nvPr/>
          </p:nvSpPr>
          <p:spPr>
            <a:xfrm flipH="false" flipV="false" rot="0">
              <a:off x="0" y="0"/>
              <a:ext cx="657618" cy="483913"/>
            </a:xfrm>
            <a:custGeom>
              <a:avLst/>
              <a:gdLst/>
              <a:ahLst/>
              <a:cxnLst/>
              <a:rect r="r" b="b" t="t" l="l"/>
              <a:pathLst>
                <a:path h="483913" w="657618">
                  <a:moveTo>
                    <a:pt x="37528" y="0"/>
                  </a:moveTo>
                  <a:lnTo>
                    <a:pt x="620090" y="0"/>
                  </a:lnTo>
                  <a:cubicBezTo>
                    <a:pt x="630043" y="0"/>
                    <a:pt x="639588" y="3954"/>
                    <a:pt x="646626" y="10992"/>
                  </a:cubicBezTo>
                  <a:cubicBezTo>
                    <a:pt x="653664" y="18030"/>
                    <a:pt x="657618" y="27575"/>
                    <a:pt x="657618" y="37528"/>
                  </a:cubicBezTo>
                  <a:lnTo>
                    <a:pt x="657618" y="446385"/>
                  </a:lnTo>
                  <a:cubicBezTo>
                    <a:pt x="657618" y="456338"/>
                    <a:pt x="653664" y="465883"/>
                    <a:pt x="646626" y="472921"/>
                  </a:cubicBezTo>
                  <a:cubicBezTo>
                    <a:pt x="639588" y="479959"/>
                    <a:pt x="630043" y="483913"/>
                    <a:pt x="620090" y="483913"/>
                  </a:cubicBezTo>
                  <a:lnTo>
                    <a:pt x="37528" y="483913"/>
                  </a:lnTo>
                  <a:cubicBezTo>
                    <a:pt x="16802" y="483913"/>
                    <a:pt x="0" y="467111"/>
                    <a:pt x="0" y="446385"/>
                  </a:cubicBezTo>
                  <a:lnTo>
                    <a:pt x="0" y="37528"/>
                  </a:lnTo>
                  <a:cubicBezTo>
                    <a:pt x="0" y="27575"/>
                    <a:pt x="3954" y="18030"/>
                    <a:pt x="10992" y="10992"/>
                  </a:cubicBezTo>
                  <a:cubicBezTo>
                    <a:pt x="18030" y="3954"/>
                    <a:pt x="27575" y="0"/>
                    <a:pt x="37528" y="0"/>
                  </a:cubicBezTo>
                  <a:close/>
                </a:path>
              </a:pathLst>
            </a:custGeom>
            <a:blipFill>
              <a:blip r:embed="rId3"/>
              <a:stretch>
                <a:fillRect l="-23770" t="0" r="-23770" b="0"/>
              </a:stretch>
            </a:blipFill>
          </p:spPr>
        </p:sp>
      </p:grpSp>
      <p:grpSp>
        <p:nvGrpSpPr>
          <p:cNvPr name="Group 4" id="4"/>
          <p:cNvGrpSpPr/>
          <p:nvPr/>
        </p:nvGrpSpPr>
        <p:grpSpPr>
          <a:xfrm rot="0">
            <a:off x="9017686" y="5899329"/>
            <a:ext cx="6511966" cy="3491532"/>
            <a:chOff x="0" y="0"/>
            <a:chExt cx="935525" cy="501602"/>
          </a:xfrm>
        </p:grpSpPr>
        <p:sp>
          <p:nvSpPr>
            <p:cNvPr name="Freeform 5" id="5"/>
            <p:cNvSpPr/>
            <p:nvPr/>
          </p:nvSpPr>
          <p:spPr>
            <a:xfrm flipH="false" flipV="false" rot="0">
              <a:off x="0" y="0"/>
              <a:ext cx="935525" cy="501602"/>
            </a:xfrm>
            <a:custGeom>
              <a:avLst/>
              <a:gdLst/>
              <a:ahLst/>
              <a:cxnLst/>
              <a:rect r="r" b="b" t="t" l="l"/>
              <a:pathLst>
                <a:path h="501602" w="935525">
                  <a:moveTo>
                    <a:pt x="48744" y="0"/>
                  </a:moveTo>
                  <a:lnTo>
                    <a:pt x="886781" y="0"/>
                  </a:lnTo>
                  <a:cubicBezTo>
                    <a:pt x="899709" y="0"/>
                    <a:pt x="912107" y="5136"/>
                    <a:pt x="921249" y="14277"/>
                  </a:cubicBezTo>
                  <a:cubicBezTo>
                    <a:pt x="930390" y="23418"/>
                    <a:pt x="935525" y="35816"/>
                    <a:pt x="935525" y="48744"/>
                  </a:cubicBezTo>
                  <a:lnTo>
                    <a:pt x="935525" y="452858"/>
                  </a:lnTo>
                  <a:cubicBezTo>
                    <a:pt x="935525" y="465786"/>
                    <a:pt x="930390" y="478184"/>
                    <a:pt x="921249" y="487326"/>
                  </a:cubicBezTo>
                  <a:cubicBezTo>
                    <a:pt x="912107" y="496467"/>
                    <a:pt x="899709" y="501602"/>
                    <a:pt x="886781" y="501602"/>
                  </a:cubicBezTo>
                  <a:lnTo>
                    <a:pt x="48744" y="501602"/>
                  </a:lnTo>
                  <a:cubicBezTo>
                    <a:pt x="35816" y="501602"/>
                    <a:pt x="23418" y="496467"/>
                    <a:pt x="14277" y="487326"/>
                  </a:cubicBezTo>
                  <a:cubicBezTo>
                    <a:pt x="5136" y="478184"/>
                    <a:pt x="0" y="465786"/>
                    <a:pt x="0" y="452858"/>
                  </a:cubicBezTo>
                  <a:lnTo>
                    <a:pt x="0" y="48744"/>
                  </a:lnTo>
                  <a:cubicBezTo>
                    <a:pt x="0" y="35816"/>
                    <a:pt x="5136" y="23418"/>
                    <a:pt x="14277" y="14277"/>
                  </a:cubicBezTo>
                  <a:cubicBezTo>
                    <a:pt x="23418" y="5136"/>
                    <a:pt x="35816" y="0"/>
                    <a:pt x="48744" y="0"/>
                  </a:cubicBezTo>
                  <a:close/>
                </a:path>
              </a:pathLst>
            </a:custGeom>
            <a:blipFill>
              <a:blip r:embed="rId4"/>
              <a:stretch>
                <a:fillRect l="-1993" t="0" r="-3026" b="-542"/>
              </a:stretch>
            </a:blipFill>
          </p:spPr>
        </p:sp>
      </p:grpSp>
      <p:grpSp>
        <p:nvGrpSpPr>
          <p:cNvPr name="Group 6" id="6"/>
          <p:cNvGrpSpPr/>
          <p:nvPr/>
        </p:nvGrpSpPr>
        <p:grpSpPr>
          <a:xfrm rot="0">
            <a:off x="494586" y="468863"/>
            <a:ext cx="7494984" cy="1709291"/>
            <a:chOff x="0" y="0"/>
            <a:chExt cx="808540" cy="184394"/>
          </a:xfrm>
        </p:grpSpPr>
        <p:sp>
          <p:nvSpPr>
            <p:cNvPr name="Freeform 7" id="7"/>
            <p:cNvSpPr/>
            <p:nvPr/>
          </p:nvSpPr>
          <p:spPr>
            <a:xfrm flipH="false" flipV="false" rot="0">
              <a:off x="0" y="0"/>
              <a:ext cx="808540" cy="184394"/>
            </a:xfrm>
            <a:custGeom>
              <a:avLst/>
              <a:gdLst/>
              <a:ahLst/>
              <a:cxnLst/>
              <a:rect r="r" b="b" t="t" l="l"/>
              <a:pathLst>
                <a:path h="184394" w="808540">
                  <a:moveTo>
                    <a:pt x="37186" y="0"/>
                  </a:moveTo>
                  <a:lnTo>
                    <a:pt x="771354" y="0"/>
                  </a:lnTo>
                  <a:cubicBezTo>
                    <a:pt x="781217" y="0"/>
                    <a:pt x="790675" y="3918"/>
                    <a:pt x="797649" y="10892"/>
                  </a:cubicBezTo>
                  <a:cubicBezTo>
                    <a:pt x="804623" y="17865"/>
                    <a:pt x="808540" y="27324"/>
                    <a:pt x="808540" y="37186"/>
                  </a:cubicBezTo>
                  <a:lnTo>
                    <a:pt x="808540" y="147208"/>
                  </a:lnTo>
                  <a:cubicBezTo>
                    <a:pt x="808540" y="157070"/>
                    <a:pt x="804623" y="166529"/>
                    <a:pt x="797649" y="173503"/>
                  </a:cubicBezTo>
                  <a:cubicBezTo>
                    <a:pt x="790675" y="180476"/>
                    <a:pt x="781217" y="184394"/>
                    <a:pt x="771354" y="184394"/>
                  </a:cubicBezTo>
                  <a:lnTo>
                    <a:pt x="37186" y="184394"/>
                  </a:lnTo>
                  <a:cubicBezTo>
                    <a:pt x="27324" y="184394"/>
                    <a:pt x="17865" y="180476"/>
                    <a:pt x="10892" y="173503"/>
                  </a:cubicBezTo>
                  <a:cubicBezTo>
                    <a:pt x="3918" y="166529"/>
                    <a:pt x="0" y="157070"/>
                    <a:pt x="0" y="147208"/>
                  </a:cubicBezTo>
                  <a:lnTo>
                    <a:pt x="0" y="37186"/>
                  </a:lnTo>
                  <a:cubicBezTo>
                    <a:pt x="0" y="27324"/>
                    <a:pt x="3918" y="17865"/>
                    <a:pt x="10892" y="10892"/>
                  </a:cubicBezTo>
                  <a:cubicBezTo>
                    <a:pt x="17865" y="3918"/>
                    <a:pt x="27324" y="0"/>
                    <a:pt x="37186"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8" id="8"/>
            <p:cNvSpPr txBox="true"/>
            <p:nvPr/>
          </p:nvSpPr>
          <p:spPr>
            <a:xfrm>
              <a:off x="0" y="19050"/>
              <a:ext cx="808540" cy="165344"/>
            </a:xfrm>
            <a:prstGeom prst="rect">
              <a:avLst/>
            </a:prstGeom>
          </p:spPr>
          <p:txBody>
            <a:bodyPr anchor="ctr" rtlCol="false" tIns="50800" lIns="50800" bIns="50800" rIns="50800"/>
            <a:lstStyle/>
            <a:p>
              <a:pPr algn="ctr">
                <a:lnSpc>
                  <a:spcPts val="2089"/>
                </a:lnSpc>
              </a:pPr>
            </a:p>
          </p:txBody>
        </p:sp>
      </p:grpSp>
      <p:grpSp>
        <p:nvGrpSpPr>
          <p:cNvPr name="Group 9" id="9"/>
          <p:cNvGrpSpPr/>
          <p:nvPr/>
        </p:nvGrpSpPr>
        <p:grpSpPr>
          <a:xfrm rot="0">
            <a:off x="16048653" y="9504821"/>
            <a:ext cx="1210647" cy="605323"/>
            <a:chOff x="0" y="0"/>
            <a:chExt cx="812800" cy="406400"/>
          </a:xfrm>
        </p:grpSpPr>
        <p:sp>
          <p:nvSpPr>
            <p:cNvPr name="Freeform 10" id="10"/>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name="TextBox 11" id="11"/>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2" id="12"/>
          <p:cNvGrpSpPr/>
          <p:nvPr/>
        </p:nvGrpSpPr>
        <p:grpSpPr>
          <a:xfrm rot="0">
            <a:off x="17259300" y="9504821"/>
            <a:ext cx="605323" cy="605323"/>
            <a:chOff x="0" y="0"/>
            <a:chExt cx="406400" cy="406400"/>
          </a:xfrm>
        </p:grpSpPr>
        <p:sp>
          <p:nvSpPr>
            <p:cNvPr name="Freeform 13" id="13"/>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4" id="14"/>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sp>
        <p:nvSpPr>
          <p:cNvPr name="Freeform 15" id="15"/>
          <p:cNvSpPr/>
          <p:nvPr/>
        </p:nvSpPr>
        <p:spPr>
          <a:xfrm flipH="false" flipV="false" rot="0">
            <a:off x="16222645" y="132037"/>
            <a:ext cx="1741242" cy="2018195"/>
          </a:xfrm>
          <a:custGeom>
            <a:avLst/>
            <a:gdLst/>
            <a:ahLst/>
            <a:cxnLst/>
            <a:rect r="r" b="b" t="t" l="l"/>
            <a:pathLst>
              <a:path h="2018195" w="1741242">
                <a:moveTo>
                  <a:pt x="0" y="0"/>
                </a:moveTo>
                <a:lnTo>
                  <a:pt x="1741242" y="0"/>
                </a:lnTo>
                <a:lnTo>
                  <a:pt x="1741242" y="2018196"/>
                </a:lnTo>
                <a:lnTo>
                  <a:pt x="0" y="2018196"/>
                </a:lnTo>
                <a:lnTo>
                  <a:pt x="0" y="0"/>
                </a:lnTo>
                <a:close/>
              </a:path>
            </a:pathLst>
          </a:custGeom>
          <a:blipFill>
            <a:blip r:embed="rId5"/>
            <a:stretch>
              <a:fillRect l="0" t="0" r="0" b="0"/>
            </a:stretch>
          </a:blipFill>
        </p:spPr>
      </p:sp>
      <p:sp>
        <p:nvSpPr>
          <p:cNvPr name="TextBox 16" id="16"/>
          <p:cNvSpPr txBox="true"/>
          <p:nvPr/>
        </p:nvSpPr>
        <p:spPr>
          <a:xfrm rot="0">
            <a:off x="1028700" y="2458264"/>
            <a:ext cx="16230600" cy="1544320"/>
          </a:xfrm>
          <a:prstGeom prst="rect">
            <a:avLst/>
          </a:prstGeom>
        </p:spPr>
        <p:txBody>
          <a:bodyPr anchor="t" rtlCol="false" tIns="0" lIns="0" bIns="0" rIns="0">
            <a:spAutoFit/>
          </a:bodyPr>
          <a:lstStyle/>
          <a:p>
            <a:pPr algn="l" marL="0" indent="0" lvl="0">
              <a:lnSpc>
                <a:spcPts val="3079"/>
              </a:lnSpc>
              <a:spcBef>
                <a:spcPct val="0"/>
              </a:spcBef>
            </a:pPr>
            <a:r>
              <a:rPr lang="en-US" b="true" sz="2199">
                <a:solidFill>
                  <a:srgbClr val="1E1D22"/>
                </a:solidFill>
                <a:latin typeface="Open Sans 2 Bold"/>
                <a:ea typeface="Open Sans 2 Bold"/>
                <a:cs typeface="Open Sans 2 Bold"/>
                <a:sym typeface="Open Sans 2 Bold"/>
              </a:rPr>
              <a:t>Descripción d</a:t>
            </a:r>
            <a:r>
              <a:rPr lang="en-US" b="true" sz="2199" strike="noStrike" u="none">
                <a:solidFill>
                  <a:srgbClr val="1E1D22"/>
                </a:solidFill>
                <a:latin typeface="Open Sans 2 Bold"/>
                <a:ea typeface="Open Sans 2 Bold"/>
                <a:cs typeface="Open Sans 2 Bold"/>
                <a:sym typeface="Open Sans 2 Bold"/>
              </a:rPr>
              <a:t>e la Solución</a:t>
            </a:r>
          </a:p>
          <a:p>
            <a:pPr algn="just" marL="474978" indent="-237489" lvl="1">
              <a:lnSpc>
                <a:spcPts val="3079"/>
              </a:lnSpc>
              <a:spcBef>
                <a:spcPct val="0"/>
              </a:spcBef>
              <a:buFont typeface="Arial"/>
              <a:buChar char="•"/>
            </a:pPr>
            <a:r>
              <a:rPr lang="en-US" sz="2199" strike="noStrike" u="none">
                <a:solidFill>
                  <a:srgbClr val="1E1D22"/>
                </a:solidFill>
                <a:latin typeface="Open Sans 2"/>
                <a:ea typeface="Open Sans 2"/>
                <a:cs typeface="Open Sans 2"/>
                <a:sym typeface="Open Sans 2"/>
              </a:rPr>
              <a:t>Plataforma web que incorpora un asistente virtual médico que aprovecha IA para analizar datos clínicos en tiempo real, garantizando conformidad con HIPAA y GDPR.</a:t>
            </a:r>
          </a:p>
          <a:p>
            <a:pPr algn="l">
              <a:lnSpc>
                <a:spcPts val="3079"/>
              </a:lnSpc>
              <a:spcBef>
                <a:spcPct val="0"/>
              </a:spcBef>
            </a:pPr>
          </a:p>
        </p:txBody>
      </p:sp>
      <p:sp>
        <p:nvSpPr>
          <p:cNvPr name="TextBox 17" id="17"/>
          <p:cNvSpPr txBox="true"/>
          <p:nvPr/>
        </p:nvSpPr>
        <p:spPr>
          <a:xfrm rot="0">
            <a:off x="1028700" y="3964484"/>
            <a:ext cx="16230600" cy="1934845"/>
          </a:xfrm>
          <a:prstGeom prst="rect">
            <a:avLst/>
          </a:prstGeom>
        </p:spPr>
        <p:txBody>
          <a:bodyPr anchor="t" rtlCol="false" tIns="0" lIns="0" bIns="0" rIns="0">
            <a:spAutoFit/>
          </a:bodyPr>
          <a:lstStyle/>
          <a:p>
            <a:pPr algn="l">
              <a:lnSpc>
                <a:spcPts val="3079"/>
              </a:lnSpc>
            </a:pPr>
            <a:r>
              <a:rPr lang="en-US" sz="2199" b="true">
                <a:solidFill>
                  <a:srgbClr val="1E1D22"/>
                </a:solidFill>
                <a:latin typeface="Open Sans 2 Bold"/>
                <a:ea typeface="Open Sans 2 Bold"/>
                <a:cs typeface="Open Sans 2 Bold"/>
                <a:sym typeface="Open Sans 2 Bold"/>
              </a:rPr>
              <a:t>Características Clave</a:t>
            </a:r>
          </a:p>
          <a:p>
            <a:pPr algn="l" marL="474978" indent="-237489" lvl="1">
              <a:lnSpc>
                <a:spcPts val="3079"/>
              </a:lnSpc>
              <a:buFont typeface="Arial"/>
              <a:buChar char="•"/>
            </a:pPr>
            <a:r>
              <a:rPr lang="en-US" sz="2199">
                <a:solidFill>
                  <a:srgbClr val="1E1D22"/>
                </a:solidFill>
                <a:latin typeface="Open Sans 2"/>
                <a:ea typeface="Open Sans 2"/>
                <a:cs typeface="Open Sans 2"/>
                <a:sym typeface="Open Sans 2"/>
              </a:rPr>
              <a:t>Análisis predictivo de diagnósticos a partir de datos clínicos.</a:t>
            </a:r>
          </a:p>
          <a:p>
            <a:pPr algn="l" marL="474978" indent="-237489" lvl="1">
              <a:lnSpc>
                <a:spcPts val="3079"/>
              </a:lnSpc>
              <a:buFont typeface="Arial"/>
              <a:buChar char="•"/>
            </a:pPr>
            <a:r>
              <a:rPr lang="en-US" sz="2199">
                <a:solidFill>
                  <a:srgbClr val="1E1D22"/>
                </a:solidFill>
                <a:latin typeface="Open Sans 2"/>
                <a:ea typeface="Open Sans 2"/>
                <a:cs typeface="Open Sans 2"/>
                <a:sym typeface="Open Sans 2"/>
              </a:rPr>
              <a:t>Seguridad de datos integrada y cumplimiento con las normas HIPAA y GDPR.</a:t>
            </a:r>
          </a:p>
          <a:p>
            <a:pPr algn="l" marL="474978" indent="-237489" lvl="1">
              <a:lnSpc>
                <a:spcPts val="3079"/>
              </a:lnSpc>
              <a:spcBef>
                <a:spcPct val="0"/>
              </a:spcBef>
              <a:buFont typeface="Arial"/>
              <a:buChar char="•"/>
            </a:pPr>
            <a:r>
              <a:rPr lang="en-US" sz="2199">
                <a:solidFill>
                  <a:srgbClr val="1E1D22"/>
                </a:solidFill>
                <a:latin typeface="Open Sans 2"/>
                <a:ea typeface="Open Sans 2"/>
                <a:cs typeface="Open Sans 2"/>
                <a:sym typeface="Open Sans 2"/>
              </a:rPr>
              <a:t>Plataforma de visualización interactiva para médicos y analistas.</a:t>
            </a:r>
          </a:p>
          <a:p>
            <a:pPr algn="l" marL="0" indent="0" lvl="0">
              <a:lnSpc>
                <a:spcPts val="3079"/>
              </a:lnSpc>
              <a:spcBef>
                <a:spcPct val="0"/>
              </a:spcBef>
            </a:pPr>
          </a:p>
        </p:txBody>
      </p:sp>
      <p:sp>
        <p:nvSpPr>
          <p:cNvPr name="TextBox 18" id="18"/>
          <p:cNvSpPr txBox="true"/>
          <p:nvPr/>
        </p:nvSpPr>
        <p:spPr>
          <a:xfrm rot="0">
            <a:off x="1028700" y="1080621"/>
            <a:ext cx="5199289" cy="485775"/>
          </a:xfrm>
          <a:prstGeom prst="rect">
            <a:avLst/>
          </a:prstGeom>
        </p:spPr>
        <p:txBody>
          <a:bodyPr anchor="t" rtlCol="false" tIns="0" lIns="0" bIns="0" rIns="0">
            <a:spAutoFit/>
          </a:bodyPr>
          <a:lstStyle/>
          <a:p>
            <a:pPr algn="l" marL="0" indent="0" lvl="0">
              <a:lnSpc>
                <a:spcPts val="3839"/>
              </a:lnSpc>
              <a:spcBef>
                <a:spcPct val="0"/>
              </a:spcBef>
            </a:pPr>
            <a:r>
              <a:rPr lang="en-US" b="true" sz="3199" spc="159">
                <a:solidFill>
                  <a:srgbClr val="FFFFFF"/>
                </a:solidFill>
                <a:latin typeface="Open Sans 2 Ultra-Bold"/>
                <a:ea typeface="Open Sans 2 Ultra-Bold"/>
                <a:cs typeface="Open Sans 2 Ultra-Bold"/>
                <a:sym typeface="Open Sans 2 Ultra-Bold"/>
              </a:rPr>
              <a:t>Solución Propuesta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5E4E6"/>
        </a:solidFill>
      </p:bgPr>
    </p:bg>
    <p:spTree>
      <p:nvGrpSpPr>
        <p:cNvPr id="1" name=""/>
        <p:cNvGrpSpPr/>
        <p:nvPr/>
      </p:nvGrpSpPr>
      <p:grpSpPr>
        <a:xfrm>
          <a:off x="0" y="0"/>
          <a:ext cx="0" cy="0"/>
          <a:chOff x="0" y="0"/>
          <a:chExt cx="0" cy="0"/>
        </a:xfrm>
      </p:grpSpPr>
      <p:grpSp>
        <p:nvGrpSpPr>
          <p:cNvPr name="Group 2" id="2"/>
          <p:cNvGrpSpPr/>
          <p:nvPr/>
        </p:nvGrpSpPr>
        <p:grpSpPr>
          <a:xfrm rot="0">
            <a:off x="689502" y="2388231"/>
            <a:ext cx="15845005" cy="6685421"/>
            <a:chOff x="0" y="0"/>
            <a:chExt cx="1946611" cy="821326"/>
          </a:xfrm>
        </p:grpSpPr>
        <p:sp>
          <p:nvSpPr>
            <p:cNvPr name="Freeform 3" id="3"/>
            <p:cNvSpPr/>
            <p:nvPr/>
          </p:nvSpPr>
          <p:spPr>
            <a:xfrm flipH="false" flipV="false" rot="0">
              <a:off x="0" y="0"/>
              <a:ext cx="1946611" cy="821326"/>
            </a:xfrm>
            <a:custGeom>
              <a:avLst/>
              <a:gdLst/>
              <a:ahLst/>
              <a:cxnLst/>
              <a:rect r="r" b="b" t="t" l="l"/>
              <a:pathLst>
                <a:path h="821326" w="1946611">
                  <a:moveTo>
                    <a:pt x="0" y="0"/>
                  </a:moveTo>
                  <a:lnTo>
                    <a:pt x="1946611" y="0"/>
                  </a:lnTo>
                  <a:lnTo>
                    <a:pt x="1946611" y="821326"/>
                  </a:lnTo>
                  <a:lnTo>
                    <a:pt x="0" y="821326"/>
                  </a:lnTo>
                  <a:close/>
                </a:path>
              </a:pathLst>
            </a:custGeom>
            <a:blipFill>
              <a:blip r:embed="rId3"/>
              <a:stretch>
                <a:fillRect l="0" t="-202" r="0" b="-202"/>
              </a:stretch>
            </a:blipFill>
          </p:spPr>
        </p:sp>
      </p:grpSp>
      <p:grpSp>
        <p:nvGrpSpPr>
          <p:cNvPr name="Group 4" id="4"/>
          <p:cNvGrpSpPr/>
          <p:nvPr/>
        </p:nvGrpSpPr>
        <p:grpSpPr>
          <a:xfrm rot="0">
            <a:off x="558158" y="237166"/>
            <a:ext cx="11498230" cy="1737380"/>
            <a:chOff x="0" y="0"/>
            <a:chExt cx="1240401" cy="187424"/>
          </a:xfrm>
        </p:grpSpPr>
        <p:sp>
          <p:nvSpPr>
            <p:cNvPr name="Freeform 5" id="5"/>
            <p:cNvSpPr/>
            <p:nvPr/>
          </p:nvSpPr>
          <p:spPr>
            <a:xfrm flipH="false" flipV="false" rot="0">
              <a:off x="0" y="0"/>
              <a:ext cx="1240401" cy="187424"/>
            </a:xfrm>
            <a:custGeom>
              <a:avLst/>
              <a:gdLst/>
              <a:ahLst/>
              <a:cxnLst/>
              <a:rect r="r" b="b" t="t" l="l"/>
              <a:pathLst>
                <a:path h="187424" w="1240401">
                  <a:moveTo>
                    <a:pt x="24239" y="0"/>
                  </a:moveTo>
                  <a:lnTo>
                    <a:pt x="1216161" y="0"/>
                  </a:lnTo>
                  <a:cubicBezTo>
                    <a:pt x="1229548" y="0"/>
                    <a:pt x="1240401" y="10852"/>
                    <a:pt x="1240401" y="24239"/>
                  </a:cubicBezTo>
                  <a:lnTo>
                    <a:pt x="1240401" y="163185"/>
                  </a:lnTo>
                  <a:cubicBezTo>
                    <a:pt x="1240401" y="169614"/>
                    <a:pt x="1237847" y="175779"/>
                    <a:pt x="1233301" y="180325"/>
                  </a:cubicBezTo>
                  <a:cubicBezTo>
                    <a:pt x="1228755" y="184871"/>
                    <a:pt x="1222590" y="187424"/>
                    <a:pt x="1216161" y="187424"/>
                  </a:cubicBezTo>
                  <a:lnTo>
                    <a:pt x="24239" y="187424"/>
                  </a:lnTo>
                  <a:cubicBezTo>
                    <a:pt x="10852" y="187424"/>
                    <a:pt x="0" y="176572"/>
                    <a:pt x="0" y="163185"/>
                  </a:cubicBezTo>
                  <a:lnTo>
                    <a:pt x="0" y="24239"/>
                  </a:lnTo>
                  <a:cubicBezTo>
                    <a:pt x="0" y="10852"/>
                    <a:pt x="10852" y="0"/>
                    <a:pt x="24239"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6" id="6"/>
            <p:cNvSpPr txBox="true"/>
            <p:nvPr/>
          </p:nvSpPr>
          <p:spPr>
            <a:xfrm>
              <a:off x="0" y="19050"/>
              <a:ext cx="1240401" cy="168374"/>
            </a:xfrm>
            <a:prstGeom prst="rect">
              <a:avLst/>
            </a:prstGeom>
          </p:spPr>
          <p:txBody>
            <a:bodyPr anchor="ctr" rtlCol="false" tIns="50800" lIns="50800" bIns="50800" rIns="50800"/>
            <a:lstStyle/>
            <a:p>
              <a:pPr algn="ctr">
                <a:lnSpc>
                  <a:spcPts val="2089"/>
                </a:lnSpc>
              </a:pPr>
            </a:p>
          </p:txBody>
        </p:sp>
      </p:grpSp>
      <p:grpSp>
        <p:nvGrpSpPr>
          <p:cNvPr name="Group 7" id="7"/>
          <p:cNvGrpSpPr/>
          <p:nvPr/>
        </p:nvGrpSpPr>
        <p:grpSpPr>
          <a:xfrm rot="0">
            <a:off x="15585275" y="9512932"/>
            <a:ext cx="1210647" cy="605323"/>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name="TextBox 9" id="9"/>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0" id="10"/>
          <p:cNvGrpSpPr/>
          <p:nvPr/>
        </p:nvGrpSpPr>
        <p:grpSpPr>
          <a:xfrm rot="0">
            <a:off x="16795922" y="9512932"/>
            <a:ext cx="605323" cy="605323"/>
            <a:chOff x="0" y="0"/>
            <a:chExt cx="406400" cy="406400"/>
          </a:xfrm>
        </p:grpSpPr>
        <p:sp>
          <p:nvSpPr>
            <p:cNvPr name="Freeform 11" id="11"/>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2" id="12"/>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sp>
        <p:nvSpPr>
          <p:cNvPr name="Freeform 13" id="13"/>
          <p:cNvSpPr/>
          <p:nvPr/>
        </p:nvSpPr>
        <p:spPr>
          <a:xfrm flipH="false" flipV="false" rot="0">
            <a:off x="16222645" y="132037"/>
            <a:ext cx="1741242" cy="2018195"/>
          </a:xfrm>
          <a:custGeom>
            <a:avLst/>
            <a:gdLst/>
            <a:ahLst/>
            <a:cxnLst/>
            <a:rect r="r" b="b" t="t" l="l"/>
            <a:pathLst>
              <a:path h="2018195" w="1741242">
                <a:moveTo>
                  <a:pt x="0" y="0"/>
                </a:moveTo>
                <a:lnTo>
                  <a:pt x="1741242" y="0"/>
                </a:lnTo>
                <a:lnTo>
                  <a:pt x="1741242" y="2018196"/>
                </a:lnTo>
                <a:lnTo>
                  <a:pt x="0" y="2018196"/>
                </a:lnTo>
                <a:lnTo>
                  <a:pt x="0" y="0"/>
                </a:lnTo>
                <a:close/>
              </a:path>
            </a:pathLst>
          </a:custGeom>
          <a:blipFill>
            <a:blip r:embed="rId4"/>
            <a:stretch>
              <a:fillRect l="0" t="0" r="0" b="0"/>
            </a:stretch>
          </a:blipFill>
        </p:spPr>
      </p:sp>
      <p:sp>
        <p:nvSpPr>
          <p:cNvPr name="TextBox 14" id="14"/>
          <p:cNvSpPr txBox="true"/>
          <p:nvPr/>
        </p:nvSpPr>
        <p:spPr>
          <a:xfrm rot="0">
            <a:off x="1186530" y="988897"/>
            <a:ext cx="8182415" cy="438150"/>
          </a:xfrm>
          <a:prstGeom prst="rect">
            <a:avLst/>
          </a:prstGeom>
        </p:spPr>
        <p:txBody>
          <a:bodyPr anchor="t" rtlCol="false" tIns="0" lIns="0" bIns="0" rIns="0">
            <a:spAutoFit/>
          </a:bodyPr>
          <a:lstStyle/>
          <a:p>
            <a:pPr algn="l" marL="0" indent="0" lvl="0">
              <a:lnSpc>
                <a:spcPts val="3599"/>
              </a:lnSpc>
              <a:spcBef>
                <a:spcPct val="0"/>
              </a:spcBef>
            </a:pPr>
            <a:r>
              <a:rPr lang="en-US" b="true" sz="2999" spc="149">
                <a:solidFill>
                  <a:srgbClr val="FFFFFF"/>
                </a:solidFill>
                <a:latin typeface="Open Sans 2 Ultra-Bold"/>
                <a:ea typeface="Open Sans 2 Ultra-Bold"/>
                <a:cs typeface="Open Sans 2 Ultra-Bold"/>
                <a:sym typeface="Open Sans 2 Ultra-Bold"/>
              </a:rPr>
              <a:t>Arquitectura de la Solución</a:t>
            </a:r>
          </a:p>
        </p:txBody>
      </p:sp>
      <p:sp>
        <p:nvSpPr>
          <p:cNvPr name="TextBox 15" id="15"/>
          <p:cNvSpPr txBox="true"/>
          <p:nvPr/>
        </p:nvSpPr>
        <p:spPr>
          <a:xfrm rot="0">
            <a:off x="14225612" y="2841723"/>
            <a:ext cx="2208370" cy="2007235"/>
          </a:xfrm>
          <a:prstGeom prst="rect">
            <a:avLst/>
          </a:prstGeom>
        </p:spPr>
        <p:txBody>
          <a:bodyPr anchor="t" rtlCol="false" tIns="0" lIns="0" bIns="0" rIns="0">
            <a:spAutoFit/>
          </a:bodyPr>
          <a:lstStyle/>
          <a:p>
            <a:pPr algn="l">
              <a:lnSpc>
                <a:spcPts val="1429"/>
              </a:lnSpc>
            </a:pPr>
            <a:r>
              <a:rPr lang="en-US" sz="1299" spc="25" b="true">
                <a:solidFill>
                  <a:srgbClr val="000000"/>
                </a:solidFill>
                <a:latin typeface="Open Sans 1 Bold"/>
                <a:ea typeface="Open Sans 1 Bold"/>
                <a:cs typeface="Open Sans 1 Bold"/>
                <a:sym typeface="Open Sans 1 Bold"/>
              </a:rPr>
              <a:t>Implementación de Políticas:</a:t>
            </a:r>
          </a:p>
          <a:p>
            <a:pPr algn="just">
              <a:lnSpc>
                <a:spcPts val="1429"/>
              </a:lnSpc>
            </a:pPr>
          </a:p>
          <a:p>
            <a:pPr algn="l" marL="280669" indent="-140335" lvl="1">
              <a:lnSpc>
                <a:spcPts val="1429"/>
              </a:lnSpc>
              <a:buFont typeface="Arial"/>
              <a:buChar char="•"/>
            </a:pPr>
            <a:r>
              <a:rPr lang="en-US" sz="1299" spc="25">
                <a:solidFill>
                  <a:srgbClr val="000000"/>
                </a:solidFill>
                <a:latin typeface="Open Sans 1"/>
                <a:ea typeface="Open Sans 1"/>
                <a:cs typeface="Open Sans 1"/>
                <a:sym typeface="Open Sans 1"/>
              </a:rPr>
              <a:t>Cifrado de Datos en Reposo y en Tránsito</a:t>
            </a:r>
          </a:p>
          <a:p>
            <a:pPr algn="l" marL="280669" indent="-140335" lvl="1">
              <a:lnSpc>
                <a:spcPts val="1429"/>
              </a:lnSpc>
              <a:buFont typeface="Arial"/>
              <a:buChar char="•"/>
            </a:pPr>
            <a:r>
              <a:rPr lang="en-US" sz="1299" spc="25">
                <a:solidFill>
                  <a:srgbClr val="000000"/>
                </a:solidFill>
                <a:latin typeface="Open Sans 1"/>
                <a:ea typeface="Open Sans 1"/>
                <a:cs typeface="Open Sans 1"/>
                <a:sym typeface="Open Sans 1"/>
              </a:rPr>
              <a:t>Control de Acceso Basado en Roles (RBAC)</a:t>
            </a:r>
          </a:p>
          <a:p>
            <a:pPr algn="l" marL="280669" indent="-140335" lvl="1">
              <a:lnSpc>
                <a:spcPts val="1429"/>
              </a:lnSpc>
              <a:buFont typeface="Arial"/>
              <a:buChar char="•"/>
            </a:pPr>
            <a:r>
              <a:rPr lang="en-US" sz="1299" spc="25">
                <a:solidFill>
                  <a:srgbClr val="000000"/>
                </a:solidFill>
                <a:latin typeface="Open Sans 1"/>
                <a:ea typeface="Open Sans 1"/>
                <a:cs typeface="Open Sans 1"/>
                <a:sym typeface="Open Sans 1"/>
              </a:rPr>
              <a:t>Retención y Eliminación de Datos</a:t>
            </a:r>
          </a:p>
          <a:p>
            <a:pPr algn="l" marL="280669" indent="-140335" lvl="1">
              <a:lnSpc>
                <a:spcPts val="1429"/>
              </a:lnSpc>
              <a:buFont typeface="Arial"/>
              <a:buChar char="•"/>
            </a:pPr>
            <a:r>
              <a:rPr lang="en-US" sz="1299" spc="25">
                <a:solidFill>
                  <a:srgbClr val="000000"/>
                </a:solidFill>
                <a:latin typeface="Open Sans 1"/>
                <a:ea typeface="Open Sans 1"/>
                <a:cs typeface="Open Sans 1"/>
                <a:sym typeface="Open Sans 1"/>
              </a:rPr>
              <a:t>Monitoreo y Auditoría de Seguridad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5E4E6"/>
        </a:solidFill>
      </p:bgPr>
    </p:bg>
    <p:spTree>
      <p:nvGrpSpPr>
        <p:cNvPr id="1" name=""/>
        <p:cNvGrpSpPr/>
        <p:nvPr/>
      </p:nvGrpSpPr>
      <p:grpSpPr>
        <a:xfrm>
          <a:off x="0" y="0"/>
          <a:ext cx="0" cy="0"/>
          <a:chOff x="0" y="0"/>
          <a:chExt cx="0" cy="0"/>
        </a:xfrm>
      </p:grpSpPr>
      <p:grpSp>
        <p:nvGrpSpPr>
          <p:cNvPr name="Group 2" id="2"/>
          <p:cNvGrpSpPr/>
          <p:nvPr/>
        </p:nvGrpSpPr>
        <p:grpSpPr>
          <a:xfrm rot="0">
            <a:off x="11394777" y="2765503"/>
            <a:ext cx="6893223" cy="6596639"/>
            <a:chOff x="0" y="0"/>
            <a:chExt cx="955374" cy="914268"/>
          </a:xfrm>
        </p:grpSpPr>
        <p:sp>
          <p:nvSpPr>
            <p:cNvPr name="Freeform 3" id="3"/>
            <p:cNvSpPr/>
            <p:nvPr/>
          </p:nvSpPr>
          <p:spPr>
            <a:xfrm flipH="false" flipV="false" rot="0">
              <a:off x="0" y="0"/>
              <a:ext cx="955374" cy="914268"/>
            </a:xfrm>
            <a:custGeom>
              <a:avLst/>
              <a:gdLst/>
              <a:ahLst/>
              <a:cxnLst/>
              <a:rect r="r" b="b" t="t" l="l"/>
              <a:pathLst>
                <a:path h="914268" w="955374">
                  <a:moveTo>
                    <a:pt x="0" y="0"/>
                  </a:moveTo>
                  <a:lnTo>
                    <a:pt x="955374" y="0"/>
                  </a:lnTo>
                  <a:lnTo>
                    <a:pt x="955374" y="914268"/>
                  </a:lnTo>
                  <a:lnTo>
                    <a:pt x="0" y="914268"/>
                  </a:lnTo>
                  <a:close/>
                </a:path>
              </a:pathLst>
            </a:custGeom>
            <a:blipFill>
              <a:blip r:embed="rId2"/>
              <a:stretch>
                <a:fillRect l="-21952" t="0" r="-21952" b="0"/>
              </a:stretch>
            </a:blipFill>
          </p:spPr>
        </p:sp>
      </p:grpSp>
      <p:grpSp>
        <p:nvGrpSpPr>
          <p:cNvPr name="Group 4" id="4"/>
          <p:cNvGrpSpPr/>
          <p:nvPr/>
        </p:nvGrpSpPr>
        <p:grpSpPr>
          <a:xfrm rot="0">
            <a:off x="468863" y="687835"/>
            <a:ext cx="12223102" cy="3183786"/>
            <a:chOff x="0" y="0"/>
            <a:chExt cx="1318598" cy="343459"/>
          </a:xfrm>
        </p:grpSpPr>
        <p:sp>
          <p:nvSpPr>
            <p:cNvPr name="Freeform 5" id="5"/>
            <p:cNvSpPr/>
            <p:nvPr/>
          </p:nvSpPr>
          <p:spPr>
            <a:xfrm flipH="false" flipV="false" rot="0">
              <a:off x="0" y="0"/>
              <a:ext cx="1318598" cy="343459"/>
            </a:xfrm>
            <a:custGeom>
              <a:avLst/>
              <a:gdLst/>
              <a:ahLst/>
              <a:cxnLst/>
              <a:rect r="r" b="b" t="t" l="l"/>
              <a:pathLst>
                <a:path h="343459" w="1318598">
                  <a:moveTo>
                    <a:pt x="22802" y="0"/>
                  </a:moveTo>
                  <a:lnTo>
                    <a:pt x="1295796" y="0"/>
                  </a:lnTo>
                  <a:cubicBezTo>
                    <a:pt x="1308390" y="0"/>
                    <a:pt x="1318598" y="10209"/>
                    <a:pt x="1318598" y="22802"/>
                  </a:cubicBezTo>
                  <a:lnTo>
                    <a:pt x="1318598" y="320657"/>
                  </a:lnTo>
                  <a:cubicBezTo>
                    <a:pt x="1318598" y="333250"/>
                    <a:pt x="1308390" y="343459"/>
                    <a:pt x="1295796" y="343459"/>
                  </a:cubicBezTo>
                  <a:lnTo>
                    <a:pt x="22802" y="343459"/>
                  </a:lnTo>
                  <a:cubicBezTo>
                    <a:pt x="10209" y="343459"/>
                    <a:pt x="0" y="333250"/>
                    <a:pt x="0" y="320657"/>
                  </a:cubicBezTo>
                  <a:lnTo>
                    <a:pt x="0" y="22802"/>
                  </a:lnTo>
                  <a:cubicBezTo>
                    <a:pt x="0" y="10209"/>
                    <a:pt x="10209" y="0"/>
                    <a:pt x="22802"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6" id="6"/>
            <p:cNvSpPr txBox="true"/>
            <p:nvPr/>
          </p:nvSpPr>
          <p:spPr>
            <a:xfrm>
              <a:off x="0" y="19050"/>
              <a:ext cx="1318598" cy="324409"/>
            </a:xfrm>
            <a:prstGeom prst="rect">
              <a:avLst/>
            </a:prstGeom>
          </p:spPr>
          <p:txBody>
            <a:bodyPr anchor="ctr" rtlCol="false" tIns="50800" lIns="50800" bIns="50800" rIns="50800"/>
            <a:lstStyle/>
            <a:p>
              <a:pPr algn="ctr">
                <a:lnSpc>
                  <a:spcPts val="2089"/>
                </a:lnSpc>
              </a:pPr>
            </a:p>
          </p:txBody>
        </p:sp>
      </p:grpSp>
      <p:sp>
        <p:nvSpPr>
          <p:cNvPr name="TextBox 7" id="7"/>
          <p:cNvSpPr txBox="true"/>
          <p:nvPr/>
        </p:nvSpPr>
        <p:spPr>
          <a:xfrm rot="0">
            <a:off x="1028700" y="4388650"/>
            <a:ext cx="8840873" cy="5114357"/>
          </a:xfrm>
          <a:prstGeom prst="rect">
            <a:avLst/>
          </a:prstGeom>
        </p:spPr>
        <p:txBody>
          <a:bodyPr anchor="t" rtlCol="false" tIns="0" lIns="0" bIns="0" rIns="0">
            <a:spAutoFit/>
          </a:bodyPr>
          <a:lstStyle/>
          <a:p>
            <a:pPr algn="l">
              <a:lnSpc>
                <a:spcPts val="3397"/>
              </a:lnSpc>
            </a:pPr>
            <a:r>
              <a:rPr lang="en-US" sz="2264" b="true">
                <a:solidFill>
                  <a:srgbClr val="1E1D22"/>
                </a:solidFill>
                <a:latin typeface="Open Sans 2 Bold"/>
                <a:ea typeface="Open Sans 2 Bold"/>
                <a:cs typeface="Open Sans 2 Bold"/>
                <a:sym typeface="Open Sans 2 Bold"/>
              </a:rPr>
              <a:t>A</a:t>
            </a:r>
            <a:r>
              <a:rPr lang="en-US" sz="2264" b="true">
                <a:solidFill>
                  <a:srgbClr val="1E1D22"/>
                </a:solidFill>
                <a:latin typeface="Open Sans 2 Bold"/>
                <a:ea typeface="Open Sans 2 Bold"/>
                <a:cs typeface="Open Sans 2 Bold"/>
                <a:sym typeface="Open Sans 2 Bold"/>
              </a:rPr>
              <a:t>zure Health Bot:</a:t>
            </a:r>
          </a:p>
          <a:p>
            <a:pPr algn="l" marL="488992" indent="-244496" lvl="1">
              <a:lnSpc>
                <a:spcPts val="3397"/>
              </a:lnSpc>
              <a:buFont typeface="Arial"/>
              <a:buChar char="•"/>
            </a:pPr>
            <a:r>
              <a:rPr lang="en-US" sz="2264">
                <a:solidFill>
                  <a:srgbClr val="1E1D22"/>
                </a:solidFill>
                <a:latin typeface="Open Sans 2"/>
                <a:ea typeface="Open Sans 2"/>
                <a:cs typeface="Open Sans 2"/>
                <a:sym typeface="Open Sans 2"/>
              </a:rPr>
              <a:t>Responde preguntas comunes sobre síntomas y salud general.</a:t>
            </a:r>
          </a:p>
          <a:p>
            <a:pPr algn="l" marL="488992" indent="-244496" lvl="1">
              <a:lnSpc>
                <a:spcPts val="3397"/>
              </a:lnSpc>
              <a:buFont typeface="Arial"/>
              <a:buChar char="•"/>
            </a:pPr>
            <a:r>
              <a:rPr lang="en-US" b="true" sz="2264">
                <a:solidFill>
                  <a:srgbClr val="1E1D22"/>
                </a:solidFill>
                <a:latin typeface="Open Sans 2 Bold"/>
                <a:ea typeface="Open Sans 2 Bold"/>
                <a:cs typeface="Open Sans 2 Bold"/>
                <a:sym typeface="Open Sans 2 Bold"/>
              </a:rPr>
              <a:t>Redirige consultas avanzadas al Servicio de Agente Sanitario.</a:t>
            </a:r>
          </a:p>
          <a:p>
            <a:pPr algn="l">
              <a:lnSpc>
                <a:spcPts val="3397"/>
              </a:lnSpc>
            </a:pPr>
          </a:p>
          <a:p>
            <a:pPr algn="l">
              <a:lnSpc>
                <a:spcPts val="3397"/>
              </a:lnSpc>
            </a:pPr>
            <a:r>
              <a:rPr lang="en-US" sz="2264" b="true">
                <a:solidFill>
                  <a:srgbClr val="1E1D22"/>
                </a:solidFill>
                <a:latin typeface="Open Sans 2 Bold"/>
                <a:ea typeface="Open Sans 2 Bold"/>
                <a:cs typeface="Open Sans 2 Bold"/>
                <a:sym typeface="Open Sans 2 Bold"/>
              </a:rPr>
              <a:t>Copilot Studio:</a:t>
            </a:r>
          </a:p>
          <a:p>
            <a:pPr algn="l" marL="488992" indent="-244496" lvl="1">
              <a:lnSpc>
                <a:spcPts val="3397"/>
              </a:lnSpc>
              <a:buFont typeface="Arial"/>
              <a:buChar char="•"/>
            </a:pPr>
            <a:r>
              <a:rPr lang="en-US" sz="2264">
                <a:solidFill>
                  <a:srgbClr val="1E1D22"/>
                </a:solidFill>
                <a:latin typeface="Open Sans 2"/>
                <a:ea typeface="Open Sans 2"/>
                <a:cs typeface="Open Sans 2"/>
                <a:sym typeface="Open Sans 2"/>
              </a:rPr>
              <a:t>Realiza consultas avanzadas y tareas complejas como acceder a historiales.</a:t>
            </a:r>
          </a:p>
          <a:p>
            <a:pPr algn="l" marL="488992" indent="-244496" lvl="1">
              <a:lnSpc>
                <a:spcPts val="3397"/>
              </a:lnSpc>
              <a:buFont typeface="Arial"/>
              <a:buChar char="•"/>
            </a:pPr>
            <a:r>
              <a:rPr lang="en-US" sz="2264">
                <a:solidFill>
                  <a:srgbClr val="1E1D22"/>
                </a:solidFill>
                <a:latin typeface="Open Sans 2"/>
                <a:ea typeface="Open Sans 2"/>
                <a:cs typeface="Open Sans 2"/>
                <a:sym typeface="Open Sans 2"/>
              </a:rPr>
              <a:t>U</a:t>
            </a:r>
            <a:r>
              <a:rPr lang="en-US" sz="2264">
                <a:solidFill>
                  <a:srgbClr val="1E1D22"/>
                </a:solidFill>
                <a:latin typeface="Open Sans 2"/>
                <a:ea typeface="Open Sans 2"/>
                <a:cs typeface="Open Sans 2"/>
                <a:sym typeface="Open Sans 2"/>
              </a:rPr>
              <a:t>tiliza IA avanzada para proporcionar respuestas detalladas y personalizadas.</a:t>
            </a:r>
          </a:p>
          <a:p>
            <a:pPr algn="l">
              <a:lnSpc>
                <a:spcPts val="3397"/>
              </a:lnSpc>
            </a:pPr>
          </a:p>
        </p:txBody>
      </p:sp>
      <p:sp>
        <p:nvSpPr>
          <p:cNvPr name="TextBox 8" id="8"/>
          <p:cNvSpPr txBox="true"/>
          <p:nvPr/>
        </p:nvSpPr>
        <p:spPr>
          <a:xfrm rot="0">
            <a:off x="1028700" y="1793953"/>
            <a:ext cx="9565283" cy="971550"/>
          </a:xfrm>
          <a:prstGeom prst="rect">
            <a:avLst/>
          </a:prstGeom>
        </p:spPr>
        <p:txBody>
          <a:bodyPr anchor="t" rtlCol="false" tIns="0" lIns="0" bIns="0" rIns="0">
            <a:spAutoFit/>
          </a:bodyPr>
          <a:lstStyle/>
          <a:p>
            <a:pPr algn="l" marL="0" indent="0" lvl="0">
              <a:lnSpc>
                <a:spcPts val="3839"/>
              </a:lnSpc>
              <a:spcBef>
                <a:spcPct val="0"/>
              </a:spcBef>
            </a:pPr>
            <a:r>
              <a:rPr lang="en-US" b="true" sz="3199" spc="159">
                <a:solidFill>
                  <a:srgbClr val="FFFFFF"/>
                </a:solidFill>
                <a:latin typeface="Open Sans 2 Ultra-Bold"/>
                <a:ea typeface="Open Sans 2 Ultra-Bold"/>
                <a:cs typeface="Open Sans 2 Ultra-Bold"/>
                <a:sym typeface="Open Sans 2 Ultra-Bold"/>
              </a:rPr>
              <a:t>Azure Health Bot y Servicio de Agente Sanitario en Microsoft Copilot Studio</a:t>
            </a:r>
          </a:p>
        </p:txBody>
      </p:sp>
      <p:grpSp>
        <p:nvGrpSpPr>
          <p:cNvPr name="Group 9" id="9"/>
          <p:cNvGrpSpPr/>
          <p:nvPr/>
        </p:nvGrpSpPr>
        <p:grpSpPr>
          <a:xfrm rot="0">
            <a:off x="14096607" y="9503007"/>
            <a:ext cx="1815970" cy="605323"/>
            <a:chOff x="0" y="0"/>
            <a:chExt cx="2421294" cy="807098"/>
          </a:xfrm>
        </p:grpSpPr>
        <p:grpSp>
          <p:nvGrpSpPr>
            <p:cNvPr name="Group 10" id="10"/>
            <p:cNvGrpSpPr/>
            <p:nvPr/>
          </p:nvGrpSpPr>
          <p:grpSpPr>
            <a:xfrm rot="0">
              <a:off x="0" y="0"/>
              <a:ext cx="1614196" cy="807098"/>
              <a:chOff x="0" y="0"/>
              <a:chExt cx="812800" cy="406400"/>
            </a:xfrm>
          </p:grpSpPr>
          <p:sp>
            <p:nvSpPr>
              <p:cNvPr name="Freeform 11" id="11"/>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name="TextBox 12" id="12"/>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3" id="13"/>
            <p:cNvGrpSpPr/>
            <p:nvPr/>
          </p:nvGrpSpPr>
          <p:grpSpPr>
            <a:xfrm rot="0">
              <a:off x="1614196" y="0"/>
              <a:ext cx="807098" cy="807098"/>
              <a:chOff x="0" y="0"/>
              <a:chExt cx="406400" cy="406400"/>
            </a:xfrm>
          </p:grpSpPr>
          <p:sp>
            <p:nvSpPr>
              <p:cNvPr name="Freeform 14" id="14"/>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5" id="15"/>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6" id="16"/>
          <p:cNvSpPr/>
          <p:nvPr/>
        </p:nvSpPr>
        <p:spPr>
          <a:xfrm flipH="false" flipV="false" rot="0">
            <a:off x="16222645" y="132037"/>
            <a:ext cx="1741242" cy="2018195"/>
          </a:xfrm>
          <a:custGeom>
            <a:avLst/>
            <a:gdLst/>
            <a:ahLst/>
            <a:cxnLst/>
            <a:rect r="r" b="b" t="t" l="l"/>
            <a:pathLst>
              <a:path h="2018195" w="1741242">
                <a:moveTo>
                  <a:pt x="0" y="0"/>
                </a:moveTo>
                <a:lnTo>
                  <a:pt x="1741242" y="0"/>
                </a:lnTo>
                <a:lnTo>
                  <a:pt x="1741242" y="2018196"/>
                </a:lnTo>
                <a:lnTo>
                  <a:pt x="0" y="2018196"/>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5E4E6"/>
        </a:solidFill>
      </p:bgPr>
    </p:bg>
    <p:spTree>
      <p:nvGrpSpPr>
        <p:cNvPr id="1" name=""/>
        <p:cNvGrpSpPr/>
        <p:nvPr/>
      </p:nvGrpSpPr>
      <p:grpSpPr>
        <a:xfrm>
          <a:off x="0" y="0"/>
          <a:ext cx="0" cy="0"/>
          <a:chOff x="0" y="0"/>
          <a:chExt cx="0" cy="0"/>
        </a:xfrm>
      </p:grpSpPr>
      <p:grpSp>
        <p:nvGrpSpPr>
          <p:cNvPr name="Group 2" id="2"/>
          <p:cNvGrpSpPr/>
          <p:nvPr/>
        </p:nvGrpSpPr>
        <p:grpSpPr>
          <a:xfrm rot="0">
            <a:off x="10420215" y="3488499"/>
            <a:ext cx="6839085" cy="4475424"/>
            <a:chOff x="0" y="0"/>
            <a:chExt cx="812800" cy="531888"/>
          </a:xfrm>
        </p:grpSpPr>
        <p:sp>
          <p:nvSpPr>
            <p:cNvPr name="Freeform 3" id="3"/>
            <p:cNvSpPr/>
            <p:nvPr/>
          </p:nvSpPr>
          <p:spPr>
            <a:xfrm flipH="false" flipV="false" rot="0">
              <a:off x="0" y="0"/>
              <a:ext cx="812800" cy="531888"/>
            </a:xfrm>
            <a:custGeom>
              <a:avLst/>
              <a:gdLst/>
              <a:ahLst/>
              <a:cxnLst/>
              <a:rect r="r" b="b" t="t" l="l"/>
              <a:pathLst>
                <a:path h="531888" w="812800">
                  <a:moveTo>
                    <a:pt x="0" y="0"/>
                  </a:moveTo>
                  <a:lnTo>
                    <a:pt x="812800" y="0"/>
                  </a:lnTo>
                  <a:lnTo>
                    <a:pt x="812800" y="531888"/>
                  </a:lnTo>
                  <a:lnTo>
                    <a:pt x="0" y="531888"/>
                  </a:lnTo>
                  <a:close/>
                </a:path>
              </a:pathLst>
            </a:custGeom>
            <a:blipFill>
              <a:blip r:embed="rId2"/>
              <a:stretch>
                <a:fillRect l="0" t="-906" r="0" b="-906"/>
              </a:stretch>
            </a:blipFill>
          </p:spPr>
        </p:sp>
      </p:grpSp>
      <p:grpSp>
        <p:nvGrpSpPr>
          <p:cNvPr name="Group 4" id="4"/>
          <p:cNvGrpSpPr/>
          <p:nvPr/>
        </p:nvGrpSpPr>
        <p:grpSpPr>
          <a:xfrm rot="0">
            <a:off x="468863" y="687835"/>
            <a:ext cx="11010122" cy="3183786"/>
            <a:chOff x="0" y="0"/>
            <a:chExt cx="1187745" cy="343459"/>
          </a:xfrm>
        </p:grpSpPr>
        <p:sp>
          <p:nvSpPr>
            <p:cNvPr name="Freeform 5" id="5"/>
            <p:cNvSpPr/>
            <p:nvPr/>
          </p:nvSpPr>
          <p:spPr>
            <a:xfrm flipH="false" flipV="false" rot="0">
              <a:off x="0" y="0"/>
              <a:ext cx="1187745" cy="343459"/>
            </a:xfrm>
            <a:custGeom>
              <a:avLst/>
              <a:gdLst/>
              <a:ahLst/>
              <a:cxnLst/>
              <a:rect r="r" b="b" t="t" l="l"/>
              <a:pathLst>
                <a:path h="343459" w="1187745">
                  <a:moveTo>
                    <a:pt x="25314" y="0"/>
                  </a:moveTo>
                  <a:lnTo>
                    <a:pt x="1162431" y="0"/>
                  </a:lnTo>
                  <a:cubicBezTo>
                    <a:pt x="1169145" y="0"/>
                    <a:pt x="1175583" y="2667"/>
                    <a:pt x="1180331" y="7414"/>
                  </a:cubicBezTo>
                  <a:cubicBezTo>
                    <a:pt x="1185078" y="12162"/>
                    <a:pt x="1187745" y="18600"/>
                    <a:pt x="1187745" y="25314"/>
                  </a:cubicBezTo>
                  <a:lnTo>
                    <a:pt x="1187745" y="318145"/>
                  </a:lnTo>
                  <a:cubicBezTo>
                    <a:pt x="1187745" y="332126"/>
                    <a:pt x="1176411" y="343459"/>
                    <a:pt x="1162431" y="343459"/>
                  </a:cubicBezTo>
                  <a:lnTo>
                    <a:pt x="25314" y="343459"/>
                  </a:lnTo>
                  <a:cubicBezTo>
                    <a:pt x="18600" y="343459"/>
                    <a:pt x="12162" y="340792"/>
                    <a:pt x="7414" y="336045"/>
                  </a:cubicBezTo>
                  <a:cubicBezTo>
                    <a:pt x="2667" y="331297"/>
                    <a:pt x="0" y="324859"/>
                    <a:pt x="0" y="318145"/>
                  </a:cubicBezTo>
                  <a:lnTo>
                    <a:pt x="0" y="25314"/>
                  </a:lnTo>
                  <a:cubicBezTo>
                    <a:pt x="0" y="11333"/>
                    <a:pt x="11333" y="0"/>
                    <a:pt x="25314"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6" id="6"/>
            <p:cNvSpPr txBox="true"/>
            <p:nvPr/>
          </p:nvSpPr>
          <p:spPr>
            <a:xfrm>
              <a:off x="0" y="19050"/>
              <a:ext cx="1187745" cy="324409"/>
            </a:xfrm>
            <a:prstGeom prst="rect">
              <a:avLst/>
            </a:prstGeom>
          </p:spPr>
          <p:txBody>
            <a:bodyPr anchor="ctr" rtlCol="false" tIns="50800" lIns="50800" bIns="50800" rIns="50800"/>
            <a:lstStyle/>
            <a:p>
              <a:pPr algn="ctr">
                <a:lnSpc>
                  <a:spcPts val="2089"/>
                </a:lnSpc>
              </a:pPr>
            </a:p>
          </p:txBody>
        </p:sp>
      </p:grpSp>
      <p:sp>
        <p:nvSpPr>
          <p:cNvPr name="TextBox 7" id="7"/>
          <p:cNvSpPr txBox="true"/>
          <p:nvPr/>
        </p:nvSpPr>
        <p:spPr>
          <a:xfrm rot="0">
            <a:off x="1288313" y="1812659"/>
            <a:ext cx="8130772" cy="934137"/>
          </a:xfrm>
          <a:prstGeom prst="rect">
            <a:avLst/>
          </a:prstGeom>
        </p:spPr>
        <p:txBody>
          <a:bodyPr anchor="t" rtlCol="false" tIns="0" lIns="0" bIns="0" rIns="0">
            <a:spAutoFit/>
          </a:bodyPr>
          <a:lstStyle/>
          <a:p>
            <a:pPr algn="l" marL="0" indent="0" lvl="0">
              <a:lnSpc>
                <a:spcPts val="3839"/>
              </a:lnSpc>
              <a:spcBef>
                <a:spcPct val="0"/>
              </a:spcBef>
            </a:pPr>
            <a:r>
              <a:rPr lang="en-US" b="true" sz="3199" spc="159">
                <a:solidFill>
                  <a:srgbClr val="FFFFFF"/>
                </a:solidFill>
                <a:latin typeface="Open Sans 2 Ultra-Bold"/>
                <a:ea typeface="Open Sans 2 Ultra-Bold"/>
                <a:cs typeface="Open Sans 2 Ultra-Bold"/>
                <a:sym typeface="Open Sans 2 Ultra-Bold"/>
              </a:rPr>
              <a:t>Análisis Predictivo con Azure Machine Learning</a:t>
            </a:r>
          </a:p>
        </p:txBody>
      </p:sp>
      <p:sp>
        <p:nvSpPr>
          <p:cNvPr name="TextBox 8" id="8"/>
          <p:cNvSpPr txBox="true"/>
          <p:nvPr/>
        </p:nvSpPr>
        <p:spPr>
          <a:xfrm rot="0">
            <a:off x="1028700" y="4159137"/>
            <a:ext cx="8888258" cy="5297806"/>
          </a:xfrm>
          <a:prstGeom prst="rect">
            <a:avLst/>
          </a:prstGeom>
        </p:spPr>
        <p:txBody>
          <a:bodyPr anchor="t" rtlCol="false" tIns="0" lIns="0" bIns="0" rIns="0">
            <a:spAutoFit/>
          </a:bodyPr>
          <a:lstStyle/>
          <a:p>
            <a:pPr algn="just">
              <a:lnSpc>
                <a:spcPts val="3299"/>
              </a:lnSpc>
            </a:pPr>
            <a:r>
              <a:rPr lang="en-US" sz="2199" b="true">
                <a:solidFill>
                  <a:srgbClr val="1E1D22"/>
                </a:solidFill>
                <a:latin typeface="Open Sans 2 Bold"/>
                <a:ea typeface="Open Sans 2 Bold"/>
                <a:cs typeface="Open Sans 2 Bold"/>
                <a:sym typeface="Open Sans 2 Bold"/>
              </a:rPr>
              <a:t>Modelos de IA:</a:t>
            </a:r>
          </a:p>
          <a:p>
            <a:pPr algn="just" marL="474976" indent="-237488" lvl="1">
              <a:lnSpc>
                <a:spcPts val="3299"/>
              </a:lnSpc>
              <a:buFont typeface="Arial"/>
              <a:buChar char="•"/>
            </a:pPr>
            <a:r>
              <a:rPr lang="en-US" sz="2199">
                <a:solidFill>
                  <a:srgbClr val="1E1D22"/>
                </a:solidFill>
                <a:latin typeface="Open Sans 2"/>
                <a:ea typeface="Open Sans 2"/>
                <a:cs typeface="Open Sans 2"/>
                <a:sym typeface="Open Sans 2"/>
              </a:rPr>
              <a:t>Entrenamiento y despliegue de modelos predictivos en Azure Machine Learning.</a:t>
            </a:r>
          </a:p>
          <a:p>
            <a:pPr algn="just">
              <a:lnSpc>
                <a:spcPts val="3299"/>
              </a:lnSpc>
            </a:pPr>
          </a:p>
          <a:p>
            <a:pPr algn="just">
              <a:lnSpc>
                <a:spcPts val="3299"/>
              </a:lnSpc>
            </a:pPr>
            <a:r>
              <a:rPr lang="en-US" sz="2199" b="true">
                <a:solidFill>
                  <a:srgbClr val="1E1D22"/>
                </a:solidFill>
                <a:latin typeface="Open Sans 2 Bold"/>
                <a:ea typeface="Open Sans 2 Bold"/>
                <a:cs typeface="Open Sans 2 Bold"/>
                <a:sym typeface="Open Sans 2 Bold"/>
              </a:rPr>
              <a:t>Dashboard Interactivo:</a:t>
            </a:r>
          </a:p>
          <a:p>
            <a:pPr algn="just" marL="474976" indent="-237488" lvl="1">
              <a:lnSpc>
                <a:spcPts val="3299"/>
              </a:lnSpc>
              <a:buFont typeface="Arial"/>
              <a:buChar char="•"/>
            </a:pPr>
            <a:r>
              <a:rPr lang="en-US" sz="2199">
                <a:solidFill>
                  <a:srgbClr val="1E1D22"/>
                </a:solidFill>
                <a:latin typeface="Open Sans 2"/>
                <a:ea typeface="Open Sans 2"/>
                <a:cs typeface="Open Sans 2"/>
                <a:sym typeface="Open Sans 2"/>
              </a:rPr>
              <a:t>Visualización de tendencias y estadísticas de salud en Power BI.</a:t>
            </a:r>
          </a:p>
          <a:p>
            <a:pPr algn="just" marL="474976" indent="-237488" lvl="1">
              <a:lnSpc>
                <a:spcPts val="3299"/>
              </a:lnSpc>
              <a:buFont typeface="Arial"/>
              <a:buChar char="•"/>
            </a:pPr>
            <a:r>
              <a:rPr lang="en-US" sz="2199">
                <a:solidFill>
                  <a:srgbClr val="1E1D22"/>
                </a:solidFill>
                <a:latin typeface="Open Sans 2"/>
                <a:ea typeface="Open Sans 2"/>
                <a:cs typeface="Open Sans 2"/>
                <a:sym typeface="Open Sans 2"/>
              </a:rPr>
              <a:t>Acceso a estadísticas clave de salud, consultas y diagnósticos recientes.</a:t>
            </a:r>
          </a:p>
          <a:p>
            <a:pPr algn="just">
              <a:lnSpc>
                <a:spcPts val="3299"/>
              </a:lnSpc>
            </a:pPr>
          </a:p>
          <a:p>
            <a:pPr algn="just">
              <a:lnSpc>
                <a:spcPts val="3299"/>
              </a:lnSpc>
            </a:pPr>
            <a:r>
              <a:rPr lang="en-US" sz="2199" b="true">
                <a:solidFill>
                  <a:srgbClr val="1E1D22"/>
                </a:solidFill>
                <a:latin typeface="Open Sans 2 Bold"/>
                <a:ea typeface="Open Sans 2 Bold"/>
                <a:cs typeface="Open Sans 2 Bold"/>
                <a:sym typeface="Open Sans 2 Bold"/>
              </a:rPr>
              <a:t>Automatización de diagnósticos:</a:t>
            </a:r>
          </a:p>
          <a:p>
            <a:pPr algn="just" marL="474976" indent="-237488" lvl="1">
              <a:lnSpc>
                <a:spcPts val="3299"/>
              </a:lnSpc>
              <a:buFont typeface="Arial"/>
              <a:buChar char="•"/>
            </a:pPr>
            <a:r>
              <a:rPr lang="en-US" sz="2199">
                <a:solidFill>
                  <a:srgbClr val="1E1D22"/>
                </a:solidFill>
                <a:latin typeface="Open Sans 2"/>
                <a:ea typeface="Open Sans 2"/>
                <a:cs typeface="Open Sans 2"/>
                <a:sym typeface="Open Sans 2"/>
              </a:rPr>
              <a:t>Soporte a los médicos en diagnósticos con recomendaciones basadas en datos históricos.</a:t>
            </a:r>
          </a:p>
          <a:p>
            <a:pPr algn="l">
              <a:lnSpc>
                <a:spcPts val="3299"/>
              </a:lnSpc>
            </a:pPr>
          </a:p>
        </p:txBody>
      </p:sp>
      <p:grpSp>
        <p:nvGrpSpPr>
          <p:cNvPr name="Group 9" id="9"/>
          <p:cNvGrpSpPr/>
          <p:nvPr/>
        </p:nvGrpSpPr>
        <p:grpSpPr>
          <a:xfrm rot="0">
            <a:off x="15443330" y="8652977"/>
            <a:ext cx="1815970" cy="605323"/>
            <a:chOff x="0" y="0"/>
            <a:chExt cx="2421294" cy="807098"/>
          </a:xfrm>
        </p:grpSpPr>
        <p:grpSp>
          <p:nvGrpSpPr>
            <p:cNvPr name="Group 10" id="10"/>
            <p:cNvGrpSpPr/>
            <p:nvPr/>
          </p:nvGrpSpPr>
          <p:grpSpPr>
            <a:xfrm rot="0">
              <a:off x="0" y="0"/>
              <a:ext cx="1614196" cy="807098"/>
              <a:chOff x="0" y="0"/>
              <a:chExt cx="812800" cy="406400"/>
            </a:xfrm>
          </p:grpSpPr>
          <p:sp>
            <p:nvSpPr>
              <p:cNvPr name="Freeform 11" id="11"/>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name="TextBox 12" id="12"/>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3" id="13"/>
            <p:cNvGrpSpPr/>
            <p:nvPr/>
          </p:nvGrpSpPr>
          <p:grpSpPr>
            <a:xfrm rot="0">
              <a:off x="1614196" y="0"/>
              <a:ext cx="807098" cy="807098"/>
              <a:chOff x="0" y="0"/>
              <a:chExt cx="406400" cy="406400"/>
            </a:xfrm>
          </p:grpSpPr>
          <p:sp>
            <p:nvSpPr>
              <p:cNvPr name="Freeform 14" id="14"/>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5" id="15"/>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6" id="16"/>
          <p:cNvSpPr/>
          <p:nvPr/>
        </p:nvSpPr>
        <p:spPr>
          <a:xfrm flipH="false" flipV="false" rot="0">
            <a:off x="16222645" y="132037"/>
            <a:ext cx="1741242" cy="2018195"/>
          </a:xfrm>
          <a:custGeom>
            <a:avLst/>
            <a:gdLst/>
            <a:ahLst/>
            <a:cxnLst/>
            <a:rect r="r" b="b" t="t" l="l"/>
            <a:pathLst>
              <a:path h="2018195" w="1741242">
                <a:moveTo>
                  <a:pt x="0" y="0"/>
                </a:moveTo>
                <a:lnTo>
                  <a:pt x="1741242" y="0"/>
                </a:lnTo>
                <a:lnTo>
                  <a:pt x="1741242" y="2018196"/>
                </a:lnTo>
                <a:lnTo>
                  <a:pt x="0" y="2018196"/>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5E4E6"/>
        </a:solidFill>
      </p:bgPr>
    </p:bg>
    <p:spTree>
      <p:nvGrpSpPr>
        <p:cNvPr id="1" name=""/>
        <p:cNvGrpSpPr/>
        <p:nvPr/>
      </p:nvGrpSpPr>
      <p:grpSpPr>
        <a:xfrm>
          <a:off x="0" y="0"/>
          <a:ext cx="0" cy="0"/>
          <a:chOff x="0" y="0"/>
          <a:chExt cx="0" cy="0"/>
        </a:xfrm>
      </p:grpSpPr>
      <p:grpSp>
        <p:nvGrpSpPr>
          <p:cNvPr name="Group 2" id="2"/>
          <p:cNvGrpSpPr/>
          <p:nvPr/>
        </p:nvGrpSpPr>
        <p:grpSpPr>
          <a:xfrm rot="0">
            <a:off x="517540" y="767947"/>
            <a:ext cx="11010122" cy="1886756"/>
            <a:chOff x="0" y="0"/>
            <a:chExt cx="1187745" cy="203539"/>
          </a:xfrm>
        </p:grpSpPr>
        <p:sp>
          <p:nvSpPr>
            <p:cNvPr name="Freeform 3" id="3"/>
            <p:cNvSpPr/>
            <p:nvPr/>
          </p:nvSpPr>
          <p:spPr>
            <a:xfrm flipH="false" flipV="false" rot="0">
              <a:off x="0" y="0"/>
              <a:ext cx="1187745" cy="203539"/>
            </a:xfrm>
            <a:custGeom>
              <a:avLst/>
              <a:gdLst/>
              <a:ahLst/>
              <a:cxnLst/>
              <a:rect r="r" b="b" t="t" l="l"/>
              <a:pathLst>
                <a:path h="203539" w="1187745">
                  <a:moveTo>
                    <a:pt x="25314" y="0"/>
                  </a:moveTo>
                  <a:lnTo>
                    <a:pt x="1162431" y="0"/>
                  </a:lnTo>
                  <a:cubicBezTo>
                    <a:pt x="1169145" y="0"/>
                    <a:pt x="1175583" y="2667"/>
                    <a:pt x="1180331" y="7414"/>
                  </a:cubicBezTo>
                  <a:cubicBezTo>
                    <a:pt x="1185078" y="12162"/>
                    <a:pt x="1187745" y="18600"/>
                    <a:pt x="1187745" y="25314"/>
                  </a:cubicBezTo>
                  <a:lnTo>
                    <a:pt x="1187745" y="178225"/>
                  </a:lnTo>
                  <a:cubicBezTo>
                    <a:pt x="1187745" y="192205"/>
                    <a:pt x="1176411" y="203539"/>
                    <a:pt x="1162431" y="203539"/>
                  </a:cubicBezTo>
                  <a:lnTo>
                    <a:pt x="25314" y="203539"/>
                  </a:lnTo>
                  <a:cubicBezTo>
                    <a:pt x="18600" y="203539"/>
                    <a:pt x="12162" y="200872"/>
                    <a:pt x="7414" y="196124"/>
                  </a:cubicBezTo>
                  <a:cubicBezTo>
                    <a:pt x="2667" y="191377"/>
                    <a:pt x="0" y="184938"/>
                    <a:pt x="0" y="178225"/>
                  </a:cubicBezTo>
                  <a:lnTo>
                    <a:pt x="0" y="25314"/>
                  </a:lnTo>
                  <a:cubicBezTo>
                    <a:pt x="0" y="11333"/>
                    <a:pt x="11333" y="0"/>
                    <a:pt x="25314" y="0"/>
                  </a:cubicBezTo>
                  <a:close/>
                </a:path>
              </a:pathLst>
            </a:custGeom>
            <a:gradFill rotWithShape="true">
              <a:gsLst>
                <a:gs pos="0">
                  <a:srgbClr val="3C9FC4">
                    <a:alpha val="81000"/>
                  </a:srgbClr>
                </a:gs>
                <a:gs pos="100000">
                  <a:srgbClr val="1D1E50">
                    <a:alpha val="81000"/>
                  </a:srgbClr>
                </a:gs>
              </a:gsLst>
              <a:lin ang="0"/>
            </a:gradFill>
            <a:ln cap="rnd">
              <a:noFill/>
              <a:prstDash val="sysDot"/>
              <a:round/>
            </a:ln>
          </p:spPr>
        </p:sp>
        <p:sp>
          <p:nvSpPr>
            <p:cNvPr name="TextBox 4" id="4"/>
            <p:cNvSpPr txBox="true"/>
            <p:nvPr/>
          </p:nvSpPr>
          <p:spPr>
            <a:xfrm>
              <a:off x="0" y="19050"/>
              <a:ext cx="1187745" cy="184489"/>
            </a:xfrm>
            <a:prstGeom prst="rect">
              <a:avLst/>
            </a:prstGeom>
          </p:spPr>
          <p:txBody>
            <a:bodyPr anchor="ctr" rtlCol="false" tIns="50800" lIns="50800" bIns="50800" rIns="50800"/>
            <a:lstStyle/>
            <a:p>
              <a:pPr algn="ctr">
                <a:lnSpc>
                  <a:spcPts val="2089"/>
                </a:lnSpc>
              </a:pPr>
            </a:p>
          </p:txBody>
        </p:sp>
      </p:grpSp>
      <p:grpSp>
        <p:nvGrpSpPr>
          <p:cNvPr name="Group 5" id="5"/>
          <p:cNvGrpSpPr/>
          <p:nvPr/>
        </p:nvGrpSpPr>
        <p:grpSpPr>
          <a:xfrm rot="0">
            <a:off x="15443330" y="8652977"/>
            <a:ext cx="1815970" cy="605323"/>
            <a:chOff x="0" y="0"/>
            <a:chExt cx="2421294" cy="807098"/>
          </a:xfrm>
        </p:grpSpPr>
        <p:grpSp>
          <p:nvGrpSpPr>
            <p:cNvPr name="Group 6" id="6"/>
            <p:cNvGrpSpPr/>
            <p:nvPr/>
          </p:nvGrpSpPr>
          <p:grpSpPr>
            <a:xfrm rot="0">
              <a:off x="0" y="0"/>
              <a:ext cx="1614196" cy="807098"/>
              <a:chOff x="0" y="0"/>
              <a:chExt cx="812800" cy="406400"/>
            </a:xfrm>
          </p:grpSpPr>
          <p:sp>
            <p:nvSpPr>
              <p:cNvPr name="Freeform 7" id="7"/>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225B96"/>
              </a:solidFill>
            </p:spPr>
          </p:sp>
          <p:sp>
            <p:nvSpPr>
              <p:cNvPr name="TextBox 8" id="8"/>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9" id="9"/>
            <p:cNvGrpSpPr/>
            <p:nvPr/>
          </p:nvGrpSpPr>
          <p:grpSpPr>
            <a:xfrm rot="0">
              <a:off x="1614196" y="0"/>
              <a:ext cx="807098" cy="807098"/>
              <a:chOff x="0" y="0"/>
              <a:chExt cx="406400" cy="406400"/>
            </a:xfrm>
          </p:grpSpPr>
          <p:sp>
            <p:nvSpPr>
              <p:cNvPr name="Freeform 10" id="10"/>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1" id="11"/>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
        <p:nvSpPr>
          <p:cNvPr name="Freeform 12" id="12"/>
          <p:cNvSpPr/>
          <p:nvPr/>
        </p:nvSpPr>
        <p:spPr>
          <a:xfrm flipH="false" flipV="false" rot="0">
            <a:off x="16222645" y="132037"/>
            <a:ext cx="1741242" cy="2018195"/>
          </a:xfrm>
          <a:custGeom>
            <a:avLst/>
            <a:gdLst/>
            <a:ahLst/>
            <a:cxnLst/>
            <a:rect r="r" b="b" t="t" l="l"/>
            <a:pathLst>
              <a:path h="2018195" w="1741242">
                <a:moveTo>
                  <a:pt x="0" y="0"/>
                </a:moveTo>
                <a:lnTo>
                  <a:pt x="1741242" y="0"/>
                </a:lnTo>
                <a:lnTo>
                  <a:pt x="1741242" y="2018196"/>
                </a:lnTo>
                <a:lnTo>
                  <a:pt x="0" y="2018196"/>
                </a:lnTo>
                <a:lnTo>
                  <a:pt x="0" y="0"/>
                </a:lnTo>
                <a:close/>
              </a:path>
            </a:pathLst>
          </a:custGeom>
          <a:blipFill>
            <a:blip r:embed="rId3"/>
            <a:stretch>
              <a:fillRect l="0" t="0" r="0" b="0"/>
            </a:stretch>
          </a:blipFill>
        </p:spPr>
      </p:sp>
      <p:grpSp>
        <p:nvGrpSpPr>
          <p:cNvPr name="Group 13" id="13"/>
          <p:cNvGrpSpPr/>
          <p:nvPr/>
        </p:nvGrpSpPr>
        <p:grpSpPr>
          <a:xfrm rot="0">
            <a:off x="4326566" y="3391146"/>
            <a:ext cx="8999259" cy="6299481"/>
            <a:chOff x="0" y="0"/>
            <a:chExt cx="11999012" cy="8399309"/>
          </a:xfrm>
        </p:grpSpPr>
        <p:sp>
          <p:nvSpPr>
            <p:cNvPr name="Freeform 14" id="14"/>
            <p:cNvSpPr/>
            <p:nvPr/>
          </p:nvSpPr>
          <p:spPr>
            <a:xfrm flipH="false" flipV="false" rot="0">
              <a:off x="0" y="0"/>
              <a:ext cx="11999012" cy="8399309"/>
            </a:xfrm>
            <a:custGeom>
              <a:avLst/>
              <a:gdLst/>
              <a:ahLst/>
              <a:cxnLst/>
              <a:rect r="r" b="b" t="t" l="l"/>
              <a:pathLst>
                <a:path h="8399309" w="11999012">
                  <a:moveTo>
                    <a:pt x="0" y="0"/>
                  </a:moveTo>
                  <a:lnTo>
                    <a:pt x="11999012" y="0"/>
                  </a:lnTo>
                  <a:lnTo>
                    <a:pt x="11999012" y="8399309"/>
                  </a:lnTo>
                  <a:lnTo>
                    <a:pt x="0" y="8399309"/>
                  </a:lnTo>
                  <a:lnTo>
                    <a:pt x="0" y="0"/>
                  </a:lnTo>
                  <a:close/>
                </a:path>
              </a:pathLst>
            </a:custGeom>
            <a:blipFill>
              <a:blip r:embed="rId4"/>
              <a:stretch>
                <a:fillRect l="0" t="0" r="0" b="0"/>
              </a:stretch>
            </a:blipFill>
          </p:spPr>
        </p:sp>
      </p:grpSp>
      <p:sp>
        <p:nvSpPr>
          <p:cNvPr name="TextBox 15" id="15"/>
          <p:cNvSpPr txBox="true"/>
          <p:nvPr/>
        </p:nvSpPr>
        <p:spPr>
          <a:xfrm rot="0">
            <a:off x="1142283" y="1477790"/>
            <a:ext cx="8130772" cy="467069"/>
          </a:xfrm>
          <a:prstGeom prst="rect">
            <a:avLst/>
          </a:prstGeom>
        </p:spPr>
        <p:txBody>
          <a:bodyPr anchor="t" rtlCol="false" tIns="0" lIns="0" bIns="0" rIns="0">
            <a:spAutoFit/>
          </a:bodyPr>
          <a:lstStyle/>
          <a:p>
            <a:pPr algn="l" marL="0" indent="0" lvl="0">
              <a:lnSpc>
                <a:spcPts val="3839"/>
              </a:lnSpc>
              <a:spcBef>
                <a:spcPct val="0"/>
              </a:spcBef>
            </a:pPr>
            <a:r>
              <a:rPr lang="en-US" b="true" sz="3199" spc="159">
                <a:solidFill>
                  <a:srgbClr val="FFFFFF"/>
                </a:solidFill>
                <a:latin typeface="Open Sans 2 Ultra-Bold"/>
                <a:ea typeface="Open Sans 2 Ultra-Bold"/>
                <a:cs typeface="Open Sans 2 Ultra-Bold"/>
                <a:sym typeface="Open Sans 2 Ultra-Bold"/>
              </a:rPr>
              <a:t>Demo Time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DAGUtxM6RM4</dc:identifier>
  <dcterms:modified xsi:type="dcterms:W3CDTF">2011-08-01T06:04:30Z</dcterms:modified>
  <cp:revision>1</cp:revision>
  <dc:title>Innovation Challenge Presentation SafeHealthAI</dc:title>
</cp:coreProperties>
</file>